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44"/>
  </p:notesMasterIdLst>
  <p:sldIdLst>
    <p:sldId id="256" r:id="rId2"/>
    <p:sldId id="344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405" r:id="rId22"/>
    <p:sldId id="406" r:id="rId23"/>
    <p:sldId id="407" r:id="rId24"/>
    <p:sldId id="367" r:id="rId25"/>
    <p:sldId id="368" r:id="rId26"/>
    <p:sldId id="369" r:id="rId27"/>
    <p:sldId id="370" r:id="rId28"/>
    <p:sldId id="371" r:id="rId29"/>
    <p:sldId id="374" r:id="rId30"/>
    <p:sldId id="375" r:id="rId31"/>
    <p:sldId id="378" r:id="rId32"/>
    <p:sldId id="379" r:id="rId33"/>
    <p:sldId id="380" r:id="rId34"/>
    <p:sldId id="381" r:id="rId35"/>
    <p:sldId id="385" r:id="rId36"/>
    <p:sldId id="386" r:id="rId37"/>
    <p:sldId id="387" r:id="rId38"/>
    <p:sldId id="388" r:id="rId39"/>
    <p:sldId id="389" r:id="rId40"/>
    <p:sldId id="390" r:id="rId41"/>
    <p:sldId id="391" r:id="rId42"/>
    <p:sldId id="392" r:id="rId43"/>
  </p:sldIdLst>
  <p:sldSz cx="9144000" cy="6858000" type="screen4x3"/>
  <p:notesSz cx="6858000" cy="9144000"/>
  <p:photoAlbum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0">
          <p15:clr>
            <a:srgbClr val="A4A3A4"/>
          </p15:clr>
        </p15:guide>
        <p15:guide id="2" pos="2976">
          <p15:clr>
            <a:srgbClr val="A4A3A4"/>
          </p15:clr>
        </p15:guide>
        <p15:guide id="3" pos="672">
          <p15:clr>
            <a:srgbClr val="A4A3A4"/>
          </p15:clr>
        </p15:guide>
        <p15:guide id="4" pos="1200">
          <p15:clr>
            <a:srgbClr val="A4A3A4"/>
          </p15:clr>
        </p15:guide>
        <p15:guide id="5" pos="10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543" autoAdjust="0"/>
  </p:normalViewPr>
  <p:slideViewPr>
    <p:cSldViewPr showGuides="1">
      <p:cViewPr varScale="1">
        <p:scale>
          <a:sx n="79" d="100"/>
          <a:sy n="79" d="100"/>
        </p:scale>
        <p:origin x="1085" y="43"/>
      </p:cViewPr>
      <p:guideLst>
        <p:guide orient="horz" pos="240"/>
        <p:guide pos="2976"/>
        <p:guide pos="672"/>
        <p:guide pos="1200"/>
        <p:guide pos="10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7A922871-6C12-4B43-A910-4AAF625B28A3}" type="datetimeFigureOut">
              <a:rPr lang="en-US"/>
              <a:pPr>
                <a:defRPr/>
              </a:pPr>
              <a:t>9/15/2016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5148F19-1A6C-40EA-AF6A-D558237D1D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476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2061006"/>
            <a:ext cx="7886700" cy="2387600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2" y="5110610"/>
            <a:ext cx="50291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450"/>
              </a:spcBef>
              <a:buNone/>
              <a:defRPr sz="2100">
                <a:solidFill>
                  <a:srgbClr val="D24726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" y="-9526"/>
            <a:ext cx="441784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312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058150" cy="1228436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908442125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571510" y="0"/>
            <a:ext cx="157249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61564" y="365125"/>
            <a:ext cx="1364673" cy="5811838"/>
          </a:xfrm>
        </p:spPr>
        <p:txBody>
          <a:bodyPr vert="eaVert"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71510" y="0"/>
            <a:ext cx="157249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18040599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3048000"/>
            <a:ext cx="80010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2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3048000"/>
            <a:ext cx="80010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4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3048000"/>
            <a:ext cx="80010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6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26" y="0"/>
            <a:ext cx="8062025" cy="1208868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3125815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900"/>
              </a:spcAft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900"/>
              </a:spcAft>
              <a:defRPr sz="105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900"/>
              </a:spcAft>
              <a:defRPr sz="9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900"/>
              </a:spcAft>
              <a:defRPr sz="825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900"/>
              </a:spcAft>
              <a:defRPr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5545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242662" y="1709738"/>
            <a:ext cx="490133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402239"/>
            <a:ext cx="3381536" cy="2187227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rgbClr val="D247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2481" y="2402237"/>
            <a:ext cx="3952068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42662" y="1709738"/>
            <a:ext cx="490133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67743619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058150" cy="1228436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05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9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825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05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9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825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5067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0"/>
            <a:ext cx="8053388" cy="1228436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489075"/>
            <a:ext cx="3867150" cy="64135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8" y="2193928"/>
            <a:ext cx="386715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05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9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825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249" y="1489075"/>
            <a:ext cx="3868340" cy="64135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249" y="2193928"/>
            <a:ext cx="386834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05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9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825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12553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058150" cy="1228436"/>
          </a:xfr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6015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6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05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9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825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29749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7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6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l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4572000" y="381001"/>
            <a:ext cx="4199024" cy="1371599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COMP 2068 </a:t>
            </a:r>
            <a:br>
              <a:rPr lang="en-US" dirty="0" smtClean="0"/>
            </a:br>
            <a:r>
              <a:rPr lang="en-US" dirty="0" smtClean="0"/>
              <a:t>Advanced Web Programming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0" y="1904999"/>
            <a:ext cx="4199024" cy="137159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200" b="1" kern="1200" cap="none" spc="0" baseline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Lesson 2 – Part 2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JavaScript</a:t>
            </a: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Essentials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methods of the window object</a:t>
            </a:r>
            <a:endParaRPr lang="en-US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330244" cy="40386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66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primitive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/>
              <a:t>The number data type</a:t>
            </a:r>
            <a:endParaRPr lang="en-US" sz="2400" b="1" dirty="0" smtClean="0"/>
          </a:p>
          <a:p>
            <a:r>
              <a:rPr lang="en-US" dirty="0" smtClean="0"/>
              <a:t>The </a:t>
            </a:r>
            <a:r>
              <a:rPr lang="en-US" b="1" i="1" dirty="0"/>
              <a:t>number data type </a:t>
            </a:r>
            <a:r>
              <a:rPr lang="en-US" dirty="0"/>
              <a:t>is used to represent an </a:t>
            </a:r>
            <a:r>
              <a:rPr lang="en-US" b="1" dirty="0"/>
              <a:t>integer</a:t>
            </a:r>
            <a:r>
              <a:rPr lang="en-US" dirty="0"/>
              <a:t> or a </a:t>
            </a:r>
            <a:r>
              <a:rPr lang="en-US" b="1" dirty="0"/>
              <a:t>decimal</a:t>
            </a:r>
            <a:r>
              <a:rPr lang="en-US" dirty="0"/>
              <a:t> value that </a:t>
            </a:r>
            <a:r>
              <a:rPr lang="en-US" dirty="0" smtClean="0"/>
              <a:t>can start </a:t>
            </a:r>
            <a:r>
              <a:rPr lang="en-US" dirty="0"/>
              <a:t>with a </a:t>
            </a:r>
            <a:r>
              <a:rPr lang="en-US" b="1" dirty="0"/>
              <a:t>positive</a:t>
            </a:r>
            <a:r>
              <a:rPr lang="en-US" dirty="0"/>
              <a:t> or </a:t>
            </a:r>
            <a:r>
              <a:rPr lang="en-US" b="1" dirty="0"/>
              <a:t>negative sign</a:t>
            </a:r>
            <a:r>
              <a:rPr lang="en-US" dirty="0"/>
              <a:t>.</a:t>
            </a:r>
          </a:p>
          <a:p>
            <a:r>
              <a:rPr lang="en-US" dirty="0" smtClean="0"/>
              <a:t>An </a:t>
            </a:r>
            <a:r>
              <a:rPr lang="en-US" b="1" i="1" dirty="0"/>
              <a:t>integer</a:t>
            </a:r>
            <a:r>
              <a:rPr lang="en-US" i="1" dirty="0"/>
              <a:t> </a:t>
            </a:r>
            <a:r>
              <a:rPr lang="en-US" dirty="0"/>
              <a:t>is a whole number.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i="1" dirty="0"/>
              <a:t>decimal</a:t>
            </a:r>
            <a:r>
              <a:rPr lang="en-US" i="1" dirty="0"/>
              <a:t> </a:t>
            </a:r>
            <a:r>
              <a:rPr lang="en-US" b="1" i="1" dirty="0"/>
              <a:t>value</a:t>
            </a:r>
            <a:r>
              <a:rPr lang="en-US" i="1" dirty="0"/>
              <a:t> </a:t>
            </a:r>
            <a:r>
              <a:rPr lang="en-US" dirty="0"/>
              <a:t>can have one or more </a:t>
            </a:r>
            <a:r>
              <a:rPr lang="en-US" dirty="0" smtClean="0"/>
              <a:t>decimal positions </a:t>
            </a:r>
            <a:r>
              <a:rPr lang="en-US" dirty="0"/>
              <a:t>to the right of the decimal point.</a:t>
            </a:r>
          </a:p>
          <a:p>
            <a:r>
              <a:rPr lang="en-US" dirty="0" smtClean="0"/>
              <a:t>If </a:t>
            </a:r>
            <a:r>
              <a:rPr lang="en-US" dirty="0"/>
              <a:t>a result is stored in a </a:t>
            </a:r>
            <a:r>
              <a:rPr lang="en-US" b="1" dirty="0"/>
              <a:t>number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 </a:t>
            </a:r>
            <a:r>
              <a:rPr lang="en-US" b="1" dirty="0"/>
              <a:t>type</a:t>
            </a:r>
            <a:r>
              <a:rPr lang="en-US" dirty="0"/>
              <a:t> that is larger or smaller than the data </a:t>
            </a:r>
            <a:r>
              <a:rPr lang="en-US" dirty="0" smtClean="0"/>
              <a:t>type can </a:t>
            </a:r>
            <a:r>
              <a:rPr lang="en-US" dirty="0"/>
              <a:t>store, it will be stored as the value Infinity or -</a:t>
            </a:r>
            <a:r>
              <a:rPr lang="en-US" dirty="0" smtClean="0"/>
              <a:t>Infinity.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b="1" dirty="0" smtClean="0"/>
              <a:t>The Boolean data type</a:t>
            </a:r>
            <a:endParaRPr lang="en-US" sz="2400" dirty="0" smtClean="0"/>
          </a:p>
          <a:p>
            <a:r>
              <a:rPr lang="en-US" dirty="0" smtClean="0"/>
              <a:t>The </a:t>
            </a:r>
            <a:r>
              <a:rPr lang="en-US" b="1" i="1" dirty="0"/>
              <a:t>Boolean data type </a:t>
            </a:r>
            <a:r>
              <a:rPr lang="en-US" dirty="0"/>
              <a:t>is used to represent a </a:t>
            </a:r>
            <a:r>
              <a:rPr lang="en-US" b="1" i="1" dirty="0"/>
              <a:t>Boolean value</a:t>
            </a:r>
            <a:r>
              <a:rPr lang="en-US" i="1" dirty="0"/>
              <a:t>. </a:t>
            </a:r>
            <a:r>
              <a:rPr lang="en-US" dirty="0"/>
              <a:t>A Boolean value </a:t>
            </a:r>
            <a:r>
              <a:rPr lang="en-US" dirty="0" smtClean="0"/>
              <a:t>can be </a:t>
            </a:r>
            <a:r>
              <a:rPr lang="en-US" dirty="0"/>
              <a:t>used to represent data that has two possible states: true or false.</a:t>
            </a:r>
          </a:p>
        </p:txBody>
      </p:sp>
    </p:spTree>
    <p:extLst>
      <p:ext uri="{BB962C8B-B14F-4D97-AF65-F5344CB8AC3E}">
        <p14:creationId xmlns:p14="http://schemas.microsoft.com/office/powerpoint/2010/main" val="133552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primitive data </a:t>
            </a:r>
            <a:r>
              <a:rPr lang="en-US" dirty="0" smtClean="0"/>
              <a:t>types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8134349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 smtClean="0"/>
              <a:t>Floating point numbers</a:t>
            </a:r>
          </a:p>
          <a:p>
            <a:r>
              <a:rPr lang="en-US" dirty="0"/>
              <a:t>In </a:t>
            </a:r>
            <a:r>
              <a:rPr lang="en-US" b="1" dirty="0"/>
              <a:t>JavaScript</a:t>
            </a:r>
            <a:r>
              <a:rPr lang="en-US" dirty="0"/>
              <a:t>, decimal values are stored as </a:t>
            </a:r>
            <a:r>
              <a:rPr lang="en-US" b="1" i="1" dirty="0"/>
              <a:t>floating-point numbers</a:t>
            </a:r>
            <a:r>
              <a:rPr lang="en-US" i="1" dirty="0"/>
              <a:t>. </a:t>
            </a:r>
            <a:r>
              <a:rPr lang="en-US" dirty="0"/>
              <a:t>In that </a:t>
            </a:r>
            <a:r>
              <a:rPr lang="en-US" dirty="0" smtClean="0"/>
              <a:t>format, a </a:t>
            </a:r>
            <a:r>
              <a:rPr lang="en-US" dirty="0"/>
              <a:t>number consists of a </a:t>
            </a:r>
            <a:r>
              <a:rPr lang="en-US" b="1" dirty="0"/>
              <a:t>positive</a:t>
            </a:r>
            <a:r>
              <a:rPr lang="en-US" dirty="0"/>
              <a:t> or </a:t>
            </a:r>
            <a:r>
              <a:rPr lang="en-US" b="1" dirty="0"/>
              <a:t>negative sign</a:t>
            </a:r>
            <a:r>
              <a:rPr lang="en-US" dirty="0"/>
              <a:t>, one or more significant digits, </a:t>
            </a:r>
            <a:r>
              <a:rPr lang="en-US" dirty="0" smtClean="0"/>
              <a:t>an optional </a:t>
            </a:r>
            <a:r>
              <a:rPr lang="en-US" dirty="0"/>
              <a:t>decimal point, optional decimal digits, and an optional exponent.</a:t>
            </a:r>
          </a:p>
          <a:p>
            <a:r>
              <a:rPr lang="en-US" dirty="0" smtClean="0"/>
              <a:t>Unless </a:t>
            </a:r>
            <a:r>
              <a:rPr lang="en-US" dirty="0"/>
              <a:t>you're developing an application that requires the use of very large or </a:t>
            </a:r>
            <a:r>
              <a:rPr lang="en-US" dirty="0" smtClean="0"/>
              <a:t>very small </a:t>
            </a:r>
            <a:r>
              <a:rPr lang="en-US" dirty="0"/>
              <a:t>numbers, you won't have to use floating-point notation to express numbers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b="1" dirty="0"/>
              <a:t>The string data type</a:t>
            </a:r>
            <a:endParaRPr lang="en-US" sz="2400" dirty="0"/>
          </a:p>
          <a:p>
            <a:r>
              <a:rPr lang="en-US" dirty="0"/>
              <a:t>The </a:t>
            </a:r>
            <a:r>
              <a:rPr lang="en-US" b="1" i="1" dirty="0"/>
              <a:t>string data type </a:t>
            </a:r>
            <a:r>
              <a:rPr lang="en-US" dirty="0"/>
              <a:t>represents character </a:t>
            </a:r>
            <a:r>
              <a:rPr lang="en-US" i="1" dirty="0"/>
              <a:t>(</a:t>
            </a:r>
            <a:r>
              <a:rPr lang="en-US" b="1" i="1" dirty="0"/>
              <a:t>string</a:t>
            </a:r>
            <a:r>
              <a:rPr lang="en-US" i="1" dirty="0"/>
              <a:t>) </a:t>
            </a:r>
            <a:r>
              <a:rPr lang="en-US" dirty="0"/>
              <a:t>data. A string is surrounded </a:t>
            </a:r>
            <a:r>
              <a:rPr lang="en-US" dirty="0" smtClean="0"/>
              <a:t>by double </a:t>
            </a:r>
            <a:r>
              <a:rPr lang="en-US" dirty="0"/>
              <a:t>quotes or single quotes. The string must start and end with the same type </a:t>
            </a:r>
            <a:r>
              <a:rPr lang="en-US" dirty="0" smtClean="0"/>
              <a:t>of quotation </a:t>
            </a:r>
            <a:r>
              <a:rPr lang="en-US" dirty="0"/>
              <a:t>mark.</a:t>
            </a:r>
          </a:p>
          <a:p>
            <a:r>
              <a:rPr lang="en-US" dirty="0" smtClean="0"/>
              <a:t>An </a:t>
            </a:r>
            <a:r>
              <a:rPr lang="en-US" b="1" i="1" dirty="0"/>
              <a:t>empty string </a:t>
            </a:r>
            <a:r>
              <a:rPr lang="en-US" dirty="0"/>
              <a:t>is a string that contains no characters. It is entered by typing </a:t>
            </a:r>
            <a:r>
              <a:rPr lang="en-US" dirty="0" smtClean="0"/>
              <a:t>two quotation </a:t>
            </a:r>
            <a:r>
              <a:rPr lang="en-US" dirty="0"/>
              <a:t>marks with nothing between them.</a:t>
            </a:r>
          </a:p>
        </p:txBody>
      </p:sp>
    </p:spTree>
    <p:extLst>
      <p:ext uri="{BB962C8B-B14F-4D97-AF65-F5344CB8AC3E}">
        <p14:creationId xmlns:p14="http://schemas.microsoft.com/office/powerpoint/2010/main" val="373751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code numeric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4"/>
            <a:ext cx="8286749" cy="4803775"/>
          </a:xfrm>
        </p:spPr>
        <p:txBody>
          <a:bodyPr>
            <a:normAutofit/>
          </a:bodyPr>
          <a:lstStyle/>
          <a:p>
            <a:r>
              <a:rPr lang="en-US" dirty="0"/>
              <a:t>To code a </a:t>
            </a:r>
            <a:r>
              <a:rPr lang="en-US" b="1" i="1" dirty="0"/>
              <a:t>numeric</a:t>
            </a:r>
            <a:r>
              <a:rPr lang="en-US" i="1" dirty="0"/>
              <a:t> </a:t>
            </a:r>
            <a:r>
              <a:rPr lang="en-US" b="1" i="1" dirty="0"/>
              <a:t>expression</a:t>
            </a:r>
            <a:r>
              <a:rPr lang="en-US" i="1" dirty="0"/>
              <a:t>, </a:t>
            </a:r>
            <a:r>
              <a:rPr lang="en-US" dirty="0"/>
              <a:t>you can use the </a:t>
            </a:r>
            <a:r>
              <a:rPr lang="en-US" b="1" i="1" dirty="0"/>
              <a:t>arithmetic</a:t>
            </a:r>
            <a:r>
              <a:rPr lang="en-US" i="1" dirty="0"/>
              <a:t> </a:t>
            </a:r>
            <a:r>
              <a:rPr lang="en-US" b="1" i="1" dirty="0"/>
              <a:t>operators</a:t>
            </a:r>
            <a:r>
              <a:rPr lang="en-US" i="1" dirty="0"/>
              <a:t> </a:t>
            </a:r>
            <a:r>
              <a:rPr lang="en-US" dirty="0"/>
              <a:t>to operate </a:t>
            </a:r>
            <a:r>
              <a:rPr lang="en-US" dirty="0" smtClean="0"/>
              <a:t>on two </a:t>
            </a:r>
            <a:r>
              <a:rPr lang="en-US" dirty="0"/>
              <a:t>or more values.</a:t>
            </a:r>
          </a:p>
          <a:p>
            <a:r>
              <a:rPr lang="en-US" dirty="0" smtClean="0"/>
              <a:t>The </a:t>
            </a:r>
            <a:r>
              <a:rPr lang="en-US" b="1" i="1" dirty="0"/>
              <a:t>modulus</a:t>
            </a:r>
            <a:r>
              <a:rPr lang="en-US" i="1" dirty="0"/>
              <a:t> </a:t>
            </a:r>
            <a:r>
              <a:rPr lang="en-US" b="1" i="1" dirty="0"/>
              <a:t>operator</a:t>
            </a:r>
            <a:r>
              <a:rPr lang="en-US" i="1" dirty="0"/>
              <a:t> </a:t>
            </a:r>
            <a:r>
              <a:rPr lang="en-US" dirty="0"/>
              <a:t>returns the remainder of a division operation.</a:t>
            </a:r>
          </a:p>
          <a:p>
            <a:r>
              <a:rPr lang="en-US" dirty="0" smtClean="0"/>
              <a:t>An </a:t>
            </a:r>
            <a:r>
              <a:rPr lang="en-US" dirty="0"/>
              <a:t>arithmetic expression is evaluated based on the </a:t>
            </a:r>
            <a:r>
              <a:rPr lang="en-US" b="1" i="1" dirty="0"/>
              <a:t>order of precedence</a:t>
            </a:r>
            <a:r>
              <a:rPr lang="en-US" i="1" dirty="0"/>
              <a:t> </a:t>
            </a:r>
            <a:r>
              <a:rPr lang="en-US" dirty="0"/>
              <a:t>of </a:t>
            </a:r>
            <a:r>
              <a:rPr lang="en-US" dirty="0" smtClean="0"/>
              <a:t>the operators</a:t>
            </a:r>
            <a:r>
              <a:rPr lang="en-US" dirty="0"/>
              <a:t>.</a:t>
            </a:r>
          </a:p>
          <a:p>
            <a:r>
              <a:rPr lang="en-US" dirty="0" smtClean="0"/>
              <a:t>To </a:t>
            </a:r>
            <a:r>
              <a:rPr lang="en-US" dirty="0"/>
              <a:t>override the order of precedence, you can use </a:t>
            </a:r>
            <a:r>
              <a:rPr lang="en-US" b="1" dirty="0"/>
              <a:t>parentheses</a:t>
            </a:r>
            <a:r>
              <a:rPr lang="en-US" dirty="0"/>
              <a:t>.</a:t>
            </a:r>
          </a:p>
          <a:p>
            <a:r>
              <a:rPr lang="en-US" dirty="0" smtClean="0"/>
              <a:t>Because </a:t>
            </a:r>
            <a:r>
              <a:rPr lang="en-US" dirty="0"/>
              <a:t>the use of increment and decrement operators can be confusing, </a:t>
            </a:r>
            <a:r>
              <a:rPr lang="en-US" dirty="0" smtClean="0"/>
              <a:t>the recommendation is that </a:t>
            </a:r>
            <a:r>
              <a:rPr lang="en-US" dirty="0"/>
              <a:t>you only use these operators in expressions that consist of just a </a:t>
            </a:r>
            <a:r>
              <a:rPr lang="en-US" dirty="0" smtClean="0"/>
              <a:t>variable name </a:t>
            </a:r>
            <a:r>
              <a:rPr lang="en-US" dirty="0"/>
              <a:t>followed by the </a:t>
            </a:r>
            <a:r>
              <a:rPr lang="en-US" dirty="0" smtClean="0"/>
              <a:t>operator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88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code numeric </a:t>
            </a:r>
            <a:r>
              <a:rPr lang="en-US" dirty="0" smtClean="0"/>
              <a:t>expressions (continued)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33265"/>
            <a:ext cx="7315200" cy="256704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6800" y="1371600"/>
            <a:ext cx="4040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Common arithmetic operators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6800" y="4648200"/>
            <a:ext cx="6697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The order of precedence for arithmetic expressions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5109865"/>
            <a:ext cx="7315200" cy="152004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96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work with numeric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</a:t>
            </a:r>
            <a:r>
              <a:rPr lang="en-US" b="1" i="1" dirty="0"/>
              <a:t>variable</a:t>
            </a:r>
            <a:r>
              <a:rPr lang="en-US" i="1" dirty="0"/>
              <a:t> </a:t>
            </a:r>
            <a:r>
              <a:rPr lang="en-US" dirty="0"/>
              <a:t>stores a value that can change as the program executes.</a:t>
            </a:r>
          </a:p>
          <a:p>
            <a:r>
              <a:rPr lang="en-US" dirty="0" smtClean="0"/>
              <a:t>To </a:t>
            </a:r>
            <a:r>
              <a:rPr lang="en-US" b="1" i="1" dirty="0"/>
              <a:t>declare</a:t>
            </a:r>
            <a:r>
              <a:rPr lang="en-US" i="1" dirty="0"/>
              <a:t> </a:t>
            </a:r>
            <a:r>
              <a:rPr lang="en-US" dirty="0"/>
              <a:t>a variable, code the keyword </a:t>
            </a:r>
            <a:r>
              <a:rPr lang="en-US" b="1" i="1" dirty="0"/>
              <a:t>var</a:t>
            </a:r>
            <a:r>
              <a:rPr lang="en-US" i="1" dirty="0"/>
              <a:t> </a:t>
            </a:r>
            <a:r>
              <a:rPr lang="en-US" dirty="0"/>
              <a:t>and a variable name. </a:t>
            </a:r>
            <a:endParaRPr lang="en-US" dirty="0" smtClean="0"/>
          </a:p>
          <a:p>
            <a:pPr lvl="1"/>
            <a:r>
              <a:rPr lang="en-US" dirty="0" smtClean="0"/>
              <a:t>To </a:t>
            </a:r>
            <a:r>
              <a:rPr lang="en-US" dirty="0"/>
              <a:t>declare </a:t>
            </a:r>
            <a:r>
              <a:rPr lang="en-US" dirty="0" smtClean="0"/>
              <a:t>more than </a:t>
            </a:r>
            <a:r>
              <a:rPr lang="en-US" dirty="0"/>
              <a:t>one variable in a single statement, code </a:t>
            </a:r>
            <a:r>
              <a:rPr lang="en-US" b="1" i="1" dirty="0"/>
              <a:t>var</a:t>
            </a:r>
            <a:r>
              <a:rPr lang="en-US" i="1" dirty="0"/>
              <a:t> </a:t>
            </a:r>
            <a:r>
              <a:rPr lang="en-US" dirty="0"/>
              <a:t>and the variable names </a:t>
            </a:r>
            <a:r>
              <a:rPr lang="en-US" dirty="0" smtClean="0"/>
              <a:t>separated by </a:t>
            </a:r>
            <a:r>
              <a:rPr lang="en-US" dirty="0"/>
              <a:t>commas.</a:t>
            </a:r>
          </a:p>
          <a:p>
            <a:r>
              <a:rPr lang="en-US" dirty="0"/>
              <a:t>Within an expression, a </a:t>
            </a:r>
            <a:r>
              <a:rPr lang="en-US" b="1" i="1" dirty="0"/>
              <a:t>numeric literal </a:t>
            </a:r>
            <a:r>
              <a:rPr lang="en-US" dirty="0"/>
              <a:t>is a valid </a:t>
            </a:r>
            <a:r>
              <a:rPr lang="en-US" b="1" dirty="0"/>
              <a:t>integer</a:t>
            </a:r>
            <a:r>
              <a:rPr lang="en-US" dirty="0"/>
              <a:t> or </a:t>
            </a:r>
            <a:r>
              <a:rPr lang="en-US" b="1" dirty="0"/>
              <a:t>decimal</a:t>
            </a:r>
            <a:r>
              <a:rPr lang="en-US" dirty="0"/>
              <a:t> number that isn't enclosed in quotation marks.</a:t>
            </a:r>
          </a:p>
          <a:p>
            <a:r>
              <a:rPr lang="en-US" dirty="0" smtClean="0"/>
              <a:t>To </a:t>
            </a:r>
            <a:r>
              <a:rPr lang="en-US" b="1" dirty="0"/>
              <a:t>assign</a:t>
            </a:r>
            <a:r>
              <a:rPr lang="en-US" dirty="0"/>
              <a:t> a value to a variable, you use an </a:t>
            </a:r>
            <a:r>
              <a:rPr lang="en-US" b="1" i="1" dirty="0"/>
              <a:t>assignment statement </a:t>
            </a:r>
            <a:r>
              <a:rPr lang="en-US" dirty="0"/>
              <a:t>that consists of </a:t>
            </a:r>
            <a:r>
              <a:rPr lang="en-US" dirty="0" smtClean="0"/>
              <a:t>the variable </a:t>
            </a:r>
            <a:r>
              <a:rPr lang="en-US" dirty="0"/>
              <a:t>name, an </a:t>
            </a:r>
            <a:r>
              <a:rPr lang="en-US" b="1" i="1" dirty="0"/>
              <a:t>assignment operator</a:t>
            </a:r>
            <a:r>
              <a:rPr lang="en-US" i="1" dirty="0"/>
              <a:t>, </a:t>
            </a:r>
            <a:r>
              <a:rPr lang="en-US" dirty="0"/>
              <a:t>and an expression. </a:t>
            </a:r>
            <a:endParaRPr lang="en-US" dirty="0" smtClean="0"/>
          </a:p>
          <a:p>
            <a:pPr lvl="1"/>
            <a:r>
              <a:rPr lang="en-US" dirty="0" smtClean="0"/>
              <a:t>When </a:t>
            </a:r>
            <a:r>
              <a:rPr lang="en-US" dirty="0"/>
              <a:t>appropriate, </a:t>
            </a:r>
            <a:r>
              <a:rPr lang="en-US" dirty="0" smtClean="0"/>
              <a:t>you can </a:t>
            </a:r>
            <a:r>
              <a:rPr lang="en-US" dirty="0"/>
              <a:t>declare a variable and assign a value to it in a single statement.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you use a plus sign in an expression and both values are numbers, JavaScript </a:t>
            </a:r>
            <a:r>
              <a:rPr lang="en-US" dirty="0" smtClean="0"/>
              <a:t>adds them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both values are strings, JavaScript </a:t>
            </a:r>
            <a:r>
              <a:rPr lang="en-US" b="1" dirty="0"/>
              <a:t>concatenates</a:t>
            </a:r>
            <a:r>
              <a:rPr lang="en-US" dirty="0"/>
              <a:t> </a:t>
            </a:r>
            <a:r>
              <a:rPr lang="en-US" dirty="0" smtClean="0"/>
              <a:t>them.  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one value is a number and one is a string, JavaScript converts </a:t>
            </a:r>
            <a:r>
              <a:rPr lang="en-US" dirty="0" smtClean="0"/>
              <a:t>the number </a:t>
            </a:r>
            <a:r>
              <a:rPr lang="en-US" dirty="0"/>
              <a:t>to a string and concatenates.</a:t>
            </a:r>
          </a:p>
          <a:p>
            <a:r>
              <a:rPr lang="en-US" dirty="0" smtClean="0"/>
              <a:t>When </a:t>
            </a:r>
            <a:r>
              <a:rPr lang="en-US" dirty="0"/>
              <a:t>you do some types of arithmetic operations with </a:t>
            </a:r>
            <a:r>
              <a:rPr lang="en-US" b="1" dirty="0"/>
              <a:t>decimal values</a:t>
            </a:r>
            <a:r>
              <a:rPr lang="en-US" dirty="0"/>
              <a:t>, the </a:t>
            </a:r>
            <a:r>
              <a:rPr lang="en-US" dirty="0" smtClean="0"/>
              <a:t>results aren't </a:t>
            </a:r>
            <a:r>
              <a:rPr lang="en-US" dirty="0"/>
              <a:t>always </a:t>
            </a:r>
            <a:r>
              <a:rPr lang="en-US" dirty="0" smtClean="0"/>
              <a:t>precise (although </a:t>
            </a:r>
            <a:r>
              <a:rPr lang="en-US" dirty="0"/>
              <a:t>they are extremely </a:t>
            </a:r>
            <a:r>
              <a:rPr lang="en-US" dirty="0" smtClean="0"/>
              <a:t>close) – this is because decimal values </a:t>
            </a:r>
            <a:r>
              <a:rPr lang="en-US" dirty="0"/>
              <a:t>are stored internally as floating-point numbers. </a:t>
            </a:r>
          </a:p>
        </p:txBody>
      </p:sp>
    </p:spTree>
    <p:extLst>
      <p:ext uri="{BB962C8B-B14F-4D97-AF65-F5344CB8AC3E}">
        <p14:creationId xmlns:p14="http://schemas.microsoft.com/office/powerpoint/2010/main" val="248817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Variables – Examples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7467600" cy="638676"/>
          </a:xfrm>
          <a:prstGeom prst="rect">
            <a:avLst/>
          </a:prstGeom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2667000"/>
            <a:ext cx="7467600" cy="63857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3733800"/>
            <a:ext cx="7467600" cy="63857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724400"/>
            <a:ext cx="7467600" cy="99224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019800"/>
            <a:ext cx="7467600" cy="63857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30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work with string and Boolean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96413"/>
            <a:ext cx="7620000" cy="2594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assign values to string variables, you can use the </a:t>
            </a:r>
            <a:r>
              <a:rPr lang="en-US" b="1" dirty="0"/>
              <a:t>+</a:t>
            </a:r>
            <a:r>
              <a:rPr lang="en-US" dirty="0"/>
              <a:t> and </a:t>
            </a:r>
            <a:r>
              <a:rPr lang="en-US" b="1" dirty="0"/>
              <a:t>+=</a:t>
            </a:r>
            <a:r>
              <a:rPr lang="en-US" dirty="0"/>
              <a:t> operators, just as </a:t>
            </a:r>
            <a:r>
              <a:rPr lang="en-US" dirty="0" smtClean="0"/>
              <a:t>you use </a:t>
            </a:r>
            <a:r>
              <a:rPr lang="en-US" dirty="0"/>
              <a:t>them with numeric variables.</a:t>
            </a:r>
          </a:p>
          <a:p>
            <a:r>
              <a:rPr lang="en-US" dirty="0" smtClean="0"/>
              <a:t>To </a:t>
            </a:r>
            <a:r>
              <a:rPr lang="en-US" b="1" i="1" dirty="0"/>
              <a:t>concatenate</a:t>
            </a:r>
            <a:r>
              <a:rPr lang="en-US" i="1" dirty="0"/>
              <a:t> </a:t>
            </a:r>
            <a:r>
              <a:rPr lang="en-US" dirty="0"/>
              <a:t>two or more strings, you can use the </a:t>
            </a:r>
            <a:r>
              <a:rPr lang="en-US" b="1" dirty="0"/>
              <a:t>+</a:t>
            </a:r>
            <a:r>
              <a:rPr lang="en-US" dirty="0"/>
              <a:t> operator.</a:t>
            </a:r>
          </a:p>
          <a:p>
            <a:r>
              <a:rPr lang="en-US" dirty="0" smtClean="0"/>
              <a:t>Within </a:t>
            </a:r>
            <a:r>
              <a:rPr lang="en-US" dirty="0"/>
              <a:t>an expression, a </a:t>
            </a:r>
            <a:r>
              <a:rPr lang="en-US" b="1" i="1" dirty="0"/>
              <a:t>string literal </a:t>
            </a:r>
            <a:r>
              <a:rPr lang="en-US" dirty="0"/>
              <a:t>is enclosed in quotation marks.</a:t>
            </a:r>
          </a:p>
          <a:p>
            <a:r>
              <a:rPr lang="en-US" b="1" i="1" dirty="0" smtClean="0"/>
              <a:t>Escape </a:t>
            </a:r>
            <a:r>
              <a:rPr lang="en-US" b="1" i="1" dirty="0"/>
              <a:t>sequences </a:t>
            </a:r>
            <a:r>
              <a:rPr lang="en-US" dirty="0"/>
              <a:t>can be used to insert special characters within a string like </a:t>
            </a:r>
            <a:r>
              <a:rPr lang="en-US" dirty="0" smtClean="0"/>
              <a:t>a </a:t>
            </a:r>
            <a:r>
              <a:rPr lang="en-US" b="1" dirty="0" smtClean="0"/>
              <a:t>return </a:t>
            </a:r>
            <a:r>
              <a:rPr lang="en-US" b="1" dirty="0"/>
              <a:t>character </a:t>
            </a:r>
            <a:r>
              <a:rPr lang="en-US" dirty="0"/>
              <a:t>that starts a new line or a </a:t>
            </a:r>
            <a:r>
              <a:rPr lang="en-US" b="1" dirty="0"/>
              <a:t>quotation mark</a:t>
            </a:r>
            <a:r>
              <a:rPr lang="en-US" dirty="0"/>
              <a:t>.</a:t>
            </a:r>
          </a:p>
          <a:p>
            <a:r>
              <a:rPr lang="en-US" dirty="0" smtClean="0"/>
              <a:t>If </a:t>
            </a:r>
            <a:r>
              <a:rPr lang="en-US" dirty="0"/>
              <a:t>you use a </a:t>
            </a:r>
            <a:r>
              <a:rPr lang="en-US" b="1" dirty="0"/>
              <a:t>plus sign </a:t>
            </a:r>
            <a:r>
              <a:rPr lang="en-US" dirty="0"/>
              <a:t>in an expression and both values are strings, </a:t>
            </a:r>
            <a:r>
              <a:rPr lang="en-US" dirty="0" smtClean="0"/>
              <a:t>JavaScript concatenates them.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114800"/>
            <a:ext cx="7391400" cy="565058"/>
          </a:xfrm>
          <a:prstGeom prst="rect">
            <a:avLst/>
          </a:prstGeom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4953000"/>
            <a:ext cx="7429500" cy="646614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5867400"/>
            <a:ext cx="7410450" cy="56651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87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Escape Sequences</a:t>
            </a:r>
            <a:endParaRPr lang="en-US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36700"/>
            <a:ext cx="7239000" cy="389795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66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parselnt</a:t>
            </a:r>
            <a:r>
              <a:rPr lang="en-US" dirty="0"/>
              <a:t> and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parseFloat</a:t>
            </a:r>
            <a:r>
              <a:rPr lang="en-US" dirty="0" smtClean="0"/>
              <a:t> </a:t>
            </a:r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351" y="1545613"/>
            <a:ext cx="7620000" cy="3432787"/>
          </a:xfrm>
        </p:spPr>
        <p:txBody>
          <a:bodyPr>
            <a:normAutofit/>
          </a:bodyPr>
          <a:lstStyle/>
          <a:p>
            <a:r>
              <a:rPr lang="en-US" dirty="0"/>
              <a:t>The window object provides </a:t>
            </a:r>
            <a:r>
              <a:rPr lang="en-US" b="1" dirty="0"/>
              <a:t>parselnt</a:t>
            </a:r>
            <a:r>
              <a:rPr lang="en-US" dirty="0"/>
              <a:t> and </a:t>
            </a:r>
            <a:r>
              <a:rPr lang="en-US" b="1" dirty="0"/>
              <a:t>parseFloat</a:t>
            </a:r>
            <a:r>
              <a:rPr lang="en-US" dirty="0"/>
              <a:t> methods that let you </a:t>
            </a:r>
            <a:r>
              <a:rPr lang="en-US" dirty="0" smtClean="0"/>
              <a:t>convert string </a:t>
            </a:r>
            <a:r>
              <a:rPr lang="en-US" dirty="0"/>
              <a:t>values to integer or decimal numbers.</a:t>
            </a:r>
          </a:p>
          <a:p>
            <a:r>
              <a:rPr lang="en-US" dirty="0" smtClean="0"/>
              <a:t>When </a:t>
            </a:r>
            <a:r>
              <a:rPr lang="en-US" dirty="0"/>
              <a:t>you use the prompt method or a text box to get numeric data that </a:t>
            </a:r>
            <a:r>
              <a:rPr lang="en-US" dirty="0" smtClean="0"/>
              <a:t>you're going </a:t>
            </a:r>
            <a:r>
              <a:rPr lang="en-US" dirty="0"/>
              <a:t>to use in calculations, you need to use either the parselnt or </a:t>
            </a:r>
            <a:r>
              <a:rPr lang="en-US" dirty="0" smtClean="0"/>
              <a:t>parseFloat method </a:t>
            </a:r>
            <a:r>
              <a:rPr lang="en-US" dirty="0"/>
              <a:t>to convert the string data to numeric data.</a:t>
            </a:r>
          </a:p>
          <a:p>
            <a:r>
              <a:rPr lang="en-US" b="1" dirty="0" smtClean="0"/>
              <a:t>NaN</a:t>
            </a:r>
            <a:r>
              <a:rPr lang="en-US" dirty="0" smtClean="0"/>
              <a:t> </a:t>
            </a:r>
            <a:r>
              <a:rPr lang="en-US" dirty="0"/>
              <a:t>is a value that means "Not a Number". It is returned by the </a:t>
            </a:r>
            <a:r>
              <a:rPr lang="en-US" b="1" dirty="0"/>
              <a:t>parselnt</a:t>
            </a:r>
            <a:r>
              <a:rPr lang="en-US" dirty="0"/>
              <a:t> and </a:t>
            </a:r>
            <a:r>
              <a:rPr lang="en-US" b="1" dirty="0" smtClean="0"/>
              <a:t>parseFloat</a:t>
            </a:r>
            <a:r>
              <a:rPr lang="en-US" dirty="0" smtClean="0"/>
              <a:t> methods </a:t>
            </a:r>
            <a:r>
              <a:rPr lang="en-US" dirty="0"/>
              <a:t>when the value that's being parsed isn't a number.</a:t>
            </a:r>
          </a:p>
          <a:p>
            <a:r>
              <a:rPr lang="en-US" dirty="0" smtClean="0"/>
              <a:t>When </a:t>
            </a:r>
            <a:r>
              <a:rPr lang="en-US" dirty="0"/>
              <a:t>working with methods, you can embed one method in the parameter </a:t>
            </a:r>
            <a:r>
              <a:rPr lang="en-US" dirty="0" smtClean="0"/>
              <a:t>of another</a:t>
            </a:r>
            <a:r>
              <a:rPr lang="en-US" dirty="0"/>
              <a:t>. This is sometimes referred to as </a:t>
            </a:r>
            <a:r>
              <a:rPr lang="en-US" b="1" dirty="0"/>
              <a:t>object chaining.</a:t>
            </a:r>
            <a:r>
              <a:rPr lang="en-US" dirty="0"/>
              <a:t>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953000"/>
            <a:ext cx="7458075" cy="128600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72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57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code conditional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96413"/>
            <a:ext cx="7620000" cy="236598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i="1" dirty="0"/>
              <a:t>conditional</a:t>
            </a:r>
            <a:r>
              <a:rPr lang="en-US" i="1" dirty="0"/>
              <a:t> </a:t>
            </a:r>
            <a:r>
              <a:rPr lang="en-US" b="1" i="1" dirty="0"/>
              <a:t>expression</a:t>
            </a:r>
            <a:r>
              <a:rPr lang="en-US" i="1" dirty="0"/>
              <a:t> </a:t>
            </a:r>
            <a:r>
              <a:rPr lang="en-US" dirty="0"/>
              <a:t>uses the </a:t>
            </a:r>
            <a:r>
              <a:rPr lang="en-US" b="1" i="1" dirty="0"/>
              <a:t>relational</a:t>
            </a:r>
            <a:r>
              <a:rPr lang="en-US" i="1" dirty="0"/>
              <a:t> </a:t>
            </a:r>
            <a:r>
              <a:rPr lang="en-US" b="1" i="1" dirty="0"/>
              <a:t>operators</a:t>
            </a:r>
            <a:r>
              <a:rPr lang="en-US" i="1" dirty="0"/>
              <a:t> </a:t>
            </a:r>
            <a:r>
              <a:rPr lang="en-US" dirty="0"/>
              <a:t>to compare the results </a:t>
            </a:r>
            <a:r>
              <a:rPr lang="en-US" dirty="0" smtClean="0"/>
              <a:t>of two </a:t>
            </a:r>
            <a:r>
              <a:rPr lang="en-US" dirty="0"/>
              <a:t>expressions.</a:t>
            </a:r>
          </a:p>
          <a:p>
            <a:r>
              <a:rPr lang="en-US" dirty="0" smtClean="0"/>
              <a:t>A </a:t>
            </a:r>
            <a:r>
              <a:rPr lang="en-US" b="1" i="1" dirty="0"/>
              <a:t>compound</a:t>
            </a:r>
            <a:r>
              <a:rPr lang="en-US" i="1" dirty="0"/>
              <a:t> </a:t>
            </a:r>
            <a:r>
              <a:rPr lang="en-US" b="1" i="1" dirty="0"/>
              <a:t>conditional</a:t>
            </a:r>
            <a:r>
              <a:rPr lang="en-US" i="1" dirty="0"/>
              <a:t> </a:t>
            </a:r>
            <a:r>
              <a:rPr lang="en-US" b="1" i="1" dirty="0"/>
              <a:t>expression</a:t>
            </a:r>
            <a:r>
              <a:rPr lang="en-US" i="1" dirty="0"/>
              <a:t> </a:t>
            </a:r>
            <a:r>
              <a:rPr lang="en-US" dirty="0"/>
              <a:t>joins two or more conditional </a:t>
            </a:r>
            <a:r>
              <a:rPr lang="en-US" dirty="0" smtClean="0"/>
              <a:t>expressions using </a:t>
            </a:r>
            <a:r>
              <a:rPr lang="en-US" dirty="0"/>
              <a:t>the </a:t>
            </a:r>
            <a:r>
              <a:rPr lang="en-US" b="1" i="1" dirty="0"/>
              <a:t>logical</a:t>
            </a:r>
            <a:r>
              <a:rPr lang="en-US" i="1" dirty="0"/>
              <a:t> </a:t>
            </a:r>
            <a:r>
              <a:rPr lang="en-US" b="1" i="1" dirty="0"/>
              <a:t>operators</a:t>
            </a:r>
            <a:r>
              <a:rPr lang="en-US" i="1" dirty="0"/>
              <a:t>.</a:t>
            </a:r>
          </a:p>
          <a:p>
            <a:r>
              <a:rPr lang="en-US" dirty="0" smtClean="0"/>
              <a:t>The </a:t>
            </a:r>
            <a:r>
              <a:rPr lang="en-US" b="1" dirty="0" err="1" smtClean="0"/>
              <a:t>isNaN</a:t>
            </a:r>
            <a:r>
              <a:rPr lang="en-US" dirty="0" smtClean="0"/>
              <a:t> </a:t>
            </a:r>
            <a:r>
              <a:rPr lang="en-US" dirty="0"/>
              <a:t>method tests whether a string can be converted to a number. It </a:t>
            </a:r>
            <a:r>
              <a:rPr lang="en-US" dirty="0" smtClean="0"/>
              <a:t>returns </a:t>
            </a:r>
            <a:r>
              <a:rPr lang="en-US" b="1" dirty="0" smtClean="0"/>
              <a:t>true</a:t>
            </a:r>
            <a:r>
              <a:rPr lang="en-US" dirty="0" smtClean="0"/>
              <a:t> </a:t>
            </a:r>
            <a:r>
              <a:rPr lang="en-US" dirty="0"/>
              <a:t>if the string is not a number and </a:t>
            </a:r>
            <a:r>
              <a:rPr lang="en-US" b="1" dirty="0"/>
              <a:t>false</a:t>
            </a:r>
            <a:r>
              <a:rPr lang="en-US" dirty="0"/>
              <a:t> if the string is a number</a:t>
            </a:r>
            <a:r>
              <a:rPr lang="en-US" dirty="0" smtClean="0"/>
              <a:t>.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52800"/>
            <a:ext cx="6315075" cy="263188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19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69632"/>
            <a:ext cx="7620000" cy="720968"/>
          </a:xfrm>
        </p:spPr>
        <p:txBody>
          <a:bodyPr/>
          <a:lstStyle/>
          <a:p>
            <a:r>
              <a:rPr lang="en-US" dirty="0" smtClean="0"/>
              <a:t>The === operator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828800"/>
            <a:ext cx="7620000" cy="3657600"/>
          </a:xfrm>
        </p:spPr>
        <p:txBody>
          <a:bodyPr>
            <a:normAutofit/>
          </a:bodyPr>
          <a:lstStyle/>
          <a:p>
            <a:r>
              <a:rPr lang="en-US" sz="1400" dirty="0" smtClean="0"/>
              <a:t>Widely used in Node apps, JavaScript also contains the === operator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sz="1400" dirty="0" smtClean="0"/>
              <a:t>How is this different from the == operator?</a:t>
            </a:r>
            <a:br>
              <a:rPr lang="en-US" sz="1400" dirty="0" smtClean="0"/>
            </a:br>
            <a:endParaRPr lang="en-US" sz="1400" dirty="0"/>
          </a:p>
          <a:p>
            <a:r>
              <a:rPr lang="en-US" sz="1400" dirty="0" smtClean="0"/>
              <a:t>== checks if 2 values are equal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sz="1400" dirty="0" smtClean="0"/>
              <a:t>=== checks if 2 values are equal </a:t>
            </a:r>
            <a:r>
              <a:rPr lang="en-US" sz="1400" b="1" dirty="0" smtClean="0"/>
              <a:t>as well as </a:t>
            </a:r>
            <a:r>
              <a:rPr lang="en-US" sz="1400" dirty="0" smtClean="0"/>
              <a:t>if the values have the </a:t>
            </a:r>
            <a:r>
              <a:rPr lang="en-US" sz="1400" b="1" dirty="0" smtClean="0"/>
              <a:t>same data type </a:t>
            </a:r>
            <a:r>
              <a:rPr lang="en-US" sz="1400" dirty="0" smtClean="0"/>
              <a:t>(aka “equality WITHOUT type coercion”)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229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69632"/>
            <a:ext cx="7620000" cy="720968"/>
          </a:xfrm>
        </p:spPr>
        <p:txBody>
          <a:bodyPr/>
          <a:lstStyle/>
          <a:p>
            <a:r>
              <a:rPr lang="en-US" dirty="0" smtClean="0"/>
              <a:t>A == / ===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7620000" cy="5029200"/>
          </a:xfrm>
        </p:spPr>
        <p:txBody>
          <a:bodyPr>
            <a:normAutofit fontScale="25000" lnSpcReduction="20000"/>
          </a:bodyPr>
          <a:lstStyle/>
          <a:p>
            <a:r>
              <a:rPr lang="en-US" sz="6200" dirty="0" smtClean="0"/>
              <a:t>For each item below, write down whether the expression will evaluate to true or false</a:t>
            </a:r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5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sz="5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en-US" sz="5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=== </a:t>
            </a:r>
            <a:r>
              <a:rPr lang="en-US" sz="5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en-US" sz="5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== "1"     </a:t>
            </a:r>
            <a:endParaRPr lang="en-US" sz="5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5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=== "1"    </a:t>
            </a: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5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lang="en-US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sz="5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undefined</a:t>
            </a:r>
            <a:endParaRPr lang="en-US" sz="5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 === </a:t>
            </a:r>
            <a:r>
              <a:rPr lang="en-US" sz="5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undefined</a:t>
            </a:r>
            <a:endParaRPr lang="en-US" sz="5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'0' == </a:t>
            </a:r>
            <a:r>
              <a:rPr lang="en-US" sz="5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en-US" sz="5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5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'0' === </a:t>
            </a:r>
            <a:r>
              <a:rPr lang="en-US" sz="5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en-US" sz="5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5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69632"/>
            <a:ext cx="7620000" cy="720968"/>
          </a:xfrm>
        </p:spPr>
        <p:txBody>
          <a:bodyPr/>
          <a:lstStyle/>
          <a:p>
            <a:r>
              <a:rPr lang="en-US" dirty="0" smtClean="0"/>
              <a:t>A == / === Quiz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90600"/>
            <a:ext cx="7620000" cy="563880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4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sz="4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  </a:t>
            </a:r>
            <a:r>
              <a:rPr lang="en-US" sz="4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true</a:t>
            </a:r>
            <a:endParaRPr lang="en-US" sz="4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=== </a:t>
            </a:r>
            <a:r>
              <a:rPr lang="en-US" sz="4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  </a:t>
            </a:r>
            <a:r>
              <a:rPr lang="en-US" sz="4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false</a:t>
            </a:r>
            <a:endParaRPr lang="en-US" sz="4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== "1"  </a:t>
            </a:r>
            <a:r>
              <a:rPr lang="en-US" sz="4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true</a:t>
            </a:r>
            <a:r>
              <a:rPr lang="en-US" sz="4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endParaRPr lang="en-US" sz="4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4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=== "1"  </a:t>
            </a:r>
            <a:r>
              <a:rPr lang="en-US" sz="4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false</a:t>
            </a:r>
            <a:r>
              <a:rPr lang="en-US" sz="4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4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lang="en-US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sz="4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undefined</a:t>
            </a:r>
            <a:r>
              <a:rPr lang="en-US" sz="4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true</a:t>
            </a:r>
            <a:endParaRPr lang="en-US" sz="4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 === </a:t>
            </a:r>
            <a:r>
              <a:rPr lang="en-US" sz="4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undefined  </a:t>
            </a:r>
            <a:r>
              <a:rPr lang="en-US" sz="4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false</a:t>
            </a:r>
            <a:endParaRPr lang="en-US" sz="4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'0' == </a:t>
            </a:r>
            <a:r>
              <a:rPr lang="en-US" sz="4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  </a:t>
            </a:r>
            <a:r>
              <a:rPr lang="en-US" sz="4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true</a:t>
            </a:r>
            <a:endParaRPr lang="en-US" sz="4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indent="-914400">
              <a:lnSpc>
                <a:spcPct val="170000"/>
              </a:lnSpc>
              <a:buFont typeface="+mj-lt"/>
              <a:buAutoNum type="arabicPeriod"/>
            </a:pPr>
            <a:r>
              <a:rPr lang="en-US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'0' === </a:t>
            </a:r>
            <a:r>
              <a:rPr lang="en-US" sz="4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  </a:t>
            </a:r>
            <a:r>
              <a:rPr lang="en-US" sz="4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false</a:t>
            </a:r>
            <a:endParaRPr lang="en-US" sz="4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24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/>
              <a:t>How the logical operators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96413"/>
            <a:ext cx="7620000" cy="3127987"/>
          </a:xfrm>
        </p:spPr>
        <p:txBody>
          <a:bodyPr>
            <a:normAutofit/>
          </a:bodyPr>
          <a:lstStyle/>
          <a:p>
            <a:r>
              <a:rPr lang="en-US" dirty="0" smtClean="0"/>
              <a:t>Both </a:t>
            </a:r>
            <a:r>
              <a:rPr lang="en-US" dirty="0"/>
              <a:t>tests with the </a:t>
            </a:r>
            <a:r>
              <a:rPr lang="en-US" b="1" dirty="0"/>
              <a:t>AND</a:t>
            </a:r>
            <a:r>
              <a:rPr lang="en-US" dirty="0"/>
              <a:t> operator must be </a:t>
            </a:r>
            <a:r>
              <a:rPr lang="en-US" b="1" dirty="0"/>
              <a:t>true</a:t>
            </a:r>
            <a:r>
              <a:rPr lang="en-US" dirty="0"/>
              <a:t> for the overall test to be true.</a:t>
            </a:r>
          </a:p>
          <a:p>
            <a:r>
              <a:rPr lang="en-US" dirty="0" smtClean="0"/>
              <a:t>At </a:t>
            </a:r>
            <a:r>
              <a:rPr lang="en-US" dirty="0"/>
              <a:t>least one test with the </a:t>
            </a:r>
            <a:r>
              <a:rPr lang="en-US" b="1" dirty="0"/>
              <a:t>OR</a:t>
            </a:r>
            <a:r>
              <a:rPr lang="en-US" dirty="0"/>
              <a:t> operator must be true for the overall test to be true.</a:t>
            </a:r>
          </a:p>
          <a:p>
            <a:r>
              <a:rPr lang="en-US" dirty="0" smtClean="0"/>
              <a:t>The </a:t>
            </a:r>
            <a:r>
              <a:rPr lang="en-US" b="1" dirty="0"/>
              <a:t>NOT</a:t>
            </a:r>
            <a:r>
              <a:rPr lang="en-US" dirty="0"/>
              <a:t> operator switches the result of the expression to the other Boolean value.</a:t>
            </a:r>
          </a:p>
          <a:p>
            <a:pPr lvl="1"/>
            <a:r>
              <a:rPr lang="en-US" dirty="0"/>
              <a:t>For example, if an expression is true, the NOT operator converts it to false.</a:t>
            </a:r>
          </a:p>
          <a:p>
            <a:r>
              <a:rPr lang="en-US" dirty="0" smtClean="0"/>
              <a:t>To </a:t>
            </a:r>
            <a:r>
              <a:rPr lang="en-US" dirty="0"/>
              <a:t>override the order of precedence when two or more logical operators are used </a:t>
            </a:r>
            <a:r>
              <a:rPr lang="en-US" dirty="0" smtClean="0"/>
              <a:t>in a </a:t>
            </a:r>
            <a:r>
              <a:rPr lang="en-US" dirty="0"/>
              <a:t>conditional expression, you can use </a:t>
            </a:r>
            <a:r>
              <a:rPr lang="en-US" b="1" dirty="0"/>
              <a:t>parentheses</a:t>
            </a:r>
            <a:r>
              <a:rPr lang="en-US" dirty="0"/>
              <a:t>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876800"/>
            <a:ext cx="7239000" cy="13430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86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code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</a:t>
            </a:r>
            <a:r>
              <a:rPr lang="en-US" dirty="0"/>
              <a:t>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371600"/>
            <a:ext cx="7981949" cy="5105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An </a:t>
            </a:r>
            <a:r>
              <a:rPr lang="en-US" b="1" i="1" dirty="0"/>
              <a:t>if statement </a:t>
            </a:r>
            <a:r>
              <a:rPr lang="en-US" dirty="0"/>
              <a:t>always has one </a:t>
            </a:r>
            <a:r>
              <a:rPr lang="en-US" b="1" i="1" dirty="0"/>
              <a:t>if clause</a:t>
            </a:r>
            <a:r>
              <a:rPr lang="en-US" i="1" dirty="0"/>
              <a:t>. </a:t>
            </a:r>
            <a:r>
              <a:rPr lang="en-US" dirty="0"/>
              <a:t>It can also have one or more </a:t>
            </a:r>
            <a:r>
              <a:rPr lang="en-US" b="1" i="1" dirty="0"/>
              <a:t>else </a:t>
            </a:r>
            <a:r>
              <a:rPr lang="en-US" b="1" i="1" dirty="0" smtClean="0"/>
              <a:t>if clauses </a:t>
            </a:r>
            <a:r>
              <a:rPr lang="en-US" dirty="0"/>
              <a:t>and one </a:t>
            </a:r>
            <a:r>
              <a:rPr lang="en-US" b="1" i="1" dirty="0"/>
              <a:t>else clause </a:t>
            </a:r>
            <a:r>
              <a:rPr lang="en-US" dirty="0"/>
              <a:t>at the end.</a:t>
            </a:r>
          </a:p>
          <a:p>
            <a:r>
              <a:rPr lang="en-US" dirty="0" smtClean="0"/>
              <a:t>The </a:t>
            </a:r>
            <a:r>
              <a:rPr lang="en-US" dirty="0"/>
              <a:t>statements in a clause are executed when its condition is true. </a:t>
            </a:r>
            <a:r>
              <a:rPr lang="en-US" dirty="0" smtClean="0"/>
              <a:t>Otherwise, control </a:t>
            </a:r>
            <a:r>
              <a:rPr lang="en-US" dirty="0"/>
              <a:t>passes to the next clause. If none of the conditions in the preceding </a:t>
            </a:r>
            <a:r>
              <a:rPr lang="en-US" dirty="0" smtClean="0"/>
              <a:t>clauses are </a:t>
            </a:r>
            <a:r>
              <a:rPr lang="en-US" dirty="0"/>
              <a:t>true, the statements in the else clause are executed.</a:t>
            </a:r>
          </a:p>
          <a:p>
            <a:r>
              <a:rPr lang="en-US" dirty="0" smtClean="0"/>
              <a:t>If </a:t>
            </a:r>
            <a:r>
              <a:rPr lang="en-US" dirty="0"/>
              <a:t>necessary, you can code one if statement within the if, else if, or else clause </a:t>
            </a:r>
            <a:r>
              <a:rPr lang="en-US" dirty="0" smtClean="0"/>
              <a:t>of another </a:t>
            </a:r>
            <a:r>
              <a:rPr lang="en-US" dirty="0"/>
              <a:t>if statement. This is referred to as </a:t>
            </a:r>
            <a:r>
              <a:rPr lang="en-US" b="1" i="1" dirty="0"/>
              <a:t>nesting if </a:t>
            </a:r>
            <a:r>
              <a:rPr lang="en-US" b="1" i="1" dirty="0" smtClean="0"/>
              <a:t>statements.</a:t>
            </a:r>
            <a:endParaRPr lang="en-US" b="1" i="1" dirty="0"/>
          </a:p>
          <a:p>
            <a:pPr marL="0" indent="0">
              <a:buNone/>
            </a:pPr>
            <a:r>
              <a:rPr lang="en-US" sz="2400" b="1" dirty="0" smtClean="0"/>
              <a:t>The Syntax of the if statement</a:t>
            </a:r>
          </a:p>
          <a:p>
            <a:pPr marL="0" indent="0">
              <a:buNone/>
            </a:pPr>
            <a:r>
              <a:rPr lang="en-US" b="1" dirty="0" smtClean="0"/>
              <a:t>If</a:t>
            </a:r>
            <a:r>
              <a:rPr lang="en-US" dirty="0" smtClean="0"/>
              <a:t> (condition-1)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{ statements }</a:t>
            </a:r>
          </a:p>
          <a:p>
            <a:pPr marL="0" indent="0">
              <a:buNone/>
            </a:pPr>
            <a:r>
              <a:rPr lang="en-US" b="1" dirty="0"/>
              <a:t>e</a:t>
            </a:r>
            <a:r>
              <a:rPr lang="en-US" b="1" dirty="0" smtClean="0"/>
              <a:t>lse if </a:t>
            </a:r>
            <a:r>
              <a:rPr lang="en-US" dirty="0" smtClean="0"/>
              <a:t>(condition-2) </a:t>
            </a:r>
          </a:p>
          <a:p>
            <a:pPr marL="0" indent="0">
              <a:buNone/>
            </a:pPr>
            <a:r>
              <a:rPr lang="en-US" dirty="0" smtClean="0"/>
              <a:t>   { statements }</a:t>
            </a:r>
          </a:p>
          <a:p>
            <a:pPr marL="0" indent="0">
              <a:buNone/>
            </a:pPr>
            <a:r>
              <a:rPr lang="en-US" b="1" dirty="0" smtClean="0"/>
              <a:t>else if </a:t>
            </a:r>
            <a:r>
              <a:rPr lang="en-US" dirty="0" smtClean="0"/>
              <a:t>(condition-n)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{ statements }</a:t>
            </a:r>
          </a:p>
          <a:p>
            <a:pPr marL="0" indent="0">
              <a:buNone/>
            </a:pPr>
            <a:r>
              <a:rPr lang="en-US" b="1" dirty="0"/>
              <a:t>e</a:t>
            </a:r>
            <a:r>
              <a:rPr lang="en-US" b="1" dirty="0" smtClean="0"/>
              <a:t>lse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{ statements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36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code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en-US" dirty="0"/>
              <a:t> and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do-while</a:t>
            </a:r>
            <a:r>
              <a:rPr lang="en-US" dirty="0"/>
              <a:t>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4"/>
            <a:ext cx="8362949" cy="47275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b="1" i="1" dirty="0"/>
              <a:t>while</a:t>
            </a:r>
            <a:r>
              <a:rPr lang="en-US" i="1" dirty="0"/>
              <a:t> </a:t>
            </a:r>
            <a:r>
              <a:rPr lang="en-US" b="1" i="1" dirty="0"/>
              <a:t>statement</a:t>
            </a:r>
            <a:r>
              <a:rPr lang="en-US" i="1" dirty="0"/>
              <a:t> </a:t>
            </a:r>
            <a:r>
              <a:rPr lang="en-US" dirty="0"/>
              <a:t>creates a </a:t>
            </a:r>
            <a:r>
              <a:rPr lang="en-US" b="1" i="1" dirty="0"/>
              <a:t>while</a:t>
            </a:r>
            <a:r>
              <a:rPr lang="en-US" i="1" dirty="0"/>
              <a:t> </a:t>
            </a:r>
            <a:r>
              <a:rPr lang="en-US" b="1" i="1" dirty="0"/>
              <a:t>loop</a:t>
            </a:r>
            <a:r>
              <a:rPr lang="en-US" i="1" dirty="0"/>
              <a:t> </a:t>
            </a:r>
            <a:r>
              <a:rPr lang="en-US" dirty="0"/>
              <a:t>that contains a block of code that </a:t>
            </a:r>
            <a:r>
              <a:rPr lang="en-US" dirty="0" smtClean="0"/>
              <a:t>is executed </a:t>
            </a:r>
            <a:r>
              <a:rPr lang="en-US" dirty="0"/>
              <a:t>while its condition is true. This condition is tested at the </a:t>
            </a:r>
            <a:r>
              <a:rPr lang="en-US" b="1" dirty="0"/>
              <a:t>beginning of </a:t>
            </a:r>
            <a:r>
              <a:rPr lang="en-US" b="1" dirty="0" smtClean="0"/>
              <a:t>the loop</a:t>
            </a:r>
            <a:r>
              <a:rPr lang="en-US" dirty="0"/>
              <a:t>, and the loop is skipped if the condition is false.</a:t>
            </a:r>
          </a:p>
          <a:p>
            <a:r>
              <a:rPr lang="en-US" dirty="0" smtClean="0"/>
              <a:t>The </a:t>
            </a:r>
            <a:r>
              <a:rPr lang="en-US" b="1" i="1" dirty="0"/>
              <a:t>do-while statement </a:t>
            </a:r>
            <a:r>
              <a:rPr lang="en-US" dirty="0"/>
              <a:t>creates a </a:t>
            </a:r>
            <a:r>
              <a:rPr lang="en-US" b="1" i="1" dirty="0"/>
              <a:t>do-while</a:t>
            </a:r>
            <a:r>
              <a:rPr lang="en-US" i="1" dirty="0"/>
              <a:t> </a:t>
            </a:r>
            <a:r>
              <a:rPr lang="en-US" dirty="0"/>
              <a:t>loop that contains a block of code </a:t>
            </a:r>
            <a:r>
              <a:rPr lang="en-US" dirty="0" smtClean="0"/>
              <a:t>that is </a:t>
            </a:r>
            <a:r>
              <a:rPr lang="en-US" dirty="0"/>
              <a:t>executed while its condition is true. However, its condition is tested at the </a:t>
            </a:r>
            <a:r>
              <a:rPr lang="en-US" b="1" dirty="0"/>
              <a:t>end </a:t>
            </a:r>
            <a:r>
              <a:rPr lang="en-US" b="1" dirty="0" smtClean="0"/>
              <a:t>of the </a:t>
            </a:r>
            <a:r>
              <a:rPr lang="en-US" b="1" dirty="0"/>
              <a:t>loop </a:t>
            </a:r>
            <a:r>
              <a:rPr lang="en-US" dirty="0"/>
              <a:t>instead of the beginning, so the code in the loop will always be executed </a:t>
            </a:r>
            <a:r>
              <a:rPr lang="en-US" dirty="0" smtClean="0"/>
              <a:t>at least </a:t>
            </a:r>
            <a:r>
              <a:rPr lang="en-US" dirty="0"/>
              <a:t>once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sz="2600" b="1" dirty="0" smtClean="0"/>
              <a:t>The Syntax of a while loop</a:t>
            </a:r>
          </a:p>
          <a:p>
            <a:pPr marL="0" indent="0">
              <a:buNone/>
            </a:pPr>
            <a:r>
              <a:rPr lang="en-US" b="1" dirty="0" smtClean="0"/>
              <a:t>while</a:t>
            </a:r>
            <a:r>
              <a:rPr lang="en-US" dirty="0" smtClean="0"/>
              <a:t> ( condition) </a:t>
            </a:r>
          </a:p>
          <a:p>
            <a:pPr marL="0" indent="0">
              <a:buNone/>
            </a:pPr>
            <a:r>
              <a:rPr lang="en-US" dirty="0" smtClean="0"/>
              <a:t>{ statements }</a:t>
            </a:r>
            <a:endParaRPr lang="en-US" dirty="0"/>
          </a:p>
          <a:p>
            <a:pPr marL="0" indent="0">
              <a:buNone/>
            </a:pPr>
            <a:r>
              <a:rPr lang="en-US" sz="2600" b="1" dirty="0" smtClean="0"/>
              <a:t>The Syntax of a do-while loop</a:t>
            </a:r>
          </a:p>
          <a:p>
            <a:pPr marL="0" indent="0">
              <a:buNone/>
            </a:pPr>
            <a:r>
              <a:rPr lang="en-US" b="1" dirty="0"/>
              <a:t>d</a:t>
            </a:r>
            <a:r>
              <a:rPr lang="en-US" b="1" dirty="0" smtClean="0"/>
              <a:t>o</a:t>
            </a:r>
          </a:p>
          <a:p>
            <a:pPr marL="0" indent="0">
              <a:buNone/>
            </a:pPr>
            <a:r>
              <a:rPr lang="en-US" dirty="0" smtClean="0"/>
              <a:t>{ statements }</a:t>
            </a:r>
          </a:p>
          <a:p>
            <a:pPr marL="0" indent="0">
              <a:buNone/>
            </a:pPr>
            <a:r>
              <a:rPr lang="en-US" b="1" dirty="0"/>
              <a:t>w</a:t>
            </a:r>
            <a:r>
              <a:rPr lang="en-US" b="1" dirty="0" smtClean="0"/>
              <a:t>hile</a:t>
            </a:r>
            <a:r>
              <a:rPr lang="en-US" dirty="0" smtClean="0"/>
              <a:t> (condition);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58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code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dirty="0" smtClean="0"/>
              <a:t>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8210549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i="1" dirty="0"/>
              <a:t>for statement </a:t>
            </a:r>
            <a:r>
              <a:rPr lang="en-US" dirty="0"/>
              <a:t>is used when you need to </a:t>
            </a:r>
            <a:r>
              <a:rPr lang="en-US" b="1" dirty="0"/>
              <a:t>increment</a:t>
            </a:r>
            <a:r>
              <a:rPr lang="en-US" dirty="0"/>
              <a:t> or </a:t>
            </a:r>
            <a:r>
              <a:rPr lang="en-US" b="1" dirty="0"/>
              <a:t>decrement</a:t>
            </a:r>
            <a:r>
              <a:rPr lang="en-US" dirty="0"/>
              <a:t> a counter </a:t>
            </a:r>
            <a:r>
              <a:rPr lang="en-US" dirty="0" smtClean="0"/>
              <a:t>that determines how </a:t>
            </a:r>
            <a:r>
              <a:rPr lang="en-US" dirty="0"/>
              <a:t>many times the </a:t>
            </a:r>
            <a:r>
              <a:rPr lang="en-US" b="1" i="1" dirty="0"/>
              <a:t>for loop </a:t>
            </a:r>
            <a:r>
              <a:rPr lang="en-US" dirty="0"/>
              <a:t>is executed.</a:t>
            </a:r>
          </a:p>
          <a:p>
            <a:r>
              <a:rPr lang="en-US" dirty="0" smtClean="0"/>
              <a:t>Within </a:t>
            </a:r>
            <a:r>
              <a:rPr lang="en-US" dirty="0"/>
              <a:t>the parentheses of a for statement, you code an expression that </a:t>
            </a:r>
            <a:r>
              <a:rPr lang="en-US" b="1" dirty="0"/>
              <a:t>initializes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b="1" i="1" dirty="0" smtClean="0"/>
              <a:t>counter</a:t>
            </a:r>
            <a:r>
              <a:rPr lang="en-US" i="1" dirty="0" smtClean="0"/>
              <a:t> </a:t>
            </a:r>
            <a:r>
              <a:rPr lang="en-US" dirty="0"/>
              <a:t>(or </a:t>
            </a:r>
            <a:r>
              <a:rPr lang="en-US" i="1" dirty="0"/>
              <a:t>index) </a:t>
            </a:r>
            <a:r>
              <a:rPr lang="en-US" dirty="0"/>
              <a:t>variable, a conditional expression that determines when the </a:t>
            </a:r>
            <a:r>
              <a:rPr lang="en-US" dirty="0" smtClean="0"/>
              <a:t>loop ends</a:t>
            </a:r>
            <a:r>
              <a:rPr lang="en-US" dirty="0"/>
              <a:t>, and an increment expression that indicates how the counter should be </a:t>
            </a:r>
            <a:r>
              <a:rPr lang="en-US" dirty="0" smtClean="0"/>
              <a:t>incremented or </a:t>
            </a:r>
            <a:r>
              <a:rPr lang="en-US" dirty="0"/>
              <a:t>decremented each time through the </a:t>
            </a:r>
            <a:r>
              <a:rPr lang="en-US" dirty="0" smtClean="0"/>
              <a:t>loop.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b="1" dirty="0" smtClean="0"/>
              <a:t>The </a:t>
            </a:r>
            <a:r>
              <a:rPr lang="en-US" sz="2400" b="1" dirty="0"/>
              <a:t>syntax of a </a:t>
            </a:r>
            <a:r>
              <a:rPr lang="en-US" sz="2400" b="1" i="1" dirty="0"/>
              <a:t>for</a:t>
            </a:r>
            <a:r>
              <a:rPr lang="en-US" sz="2400" b="1" dirty="0"/>
              <a:t> </a:t>
            </a:r>
            <a:r>
              <a:rPr lang="en-US" sz="2400" b="1" dirty="0" smtClean="0"/>
              <a:t>statement</a:t>
            </a:r>
          </a:p>
          <a:p>
            <a:pPr marL="0" indent="0">
              <a:buNone/>
            </a:pPr>
            <a:r>
              <a:rPr lang="en-US" b="1" dirty="0"/>
              <a:t>f</a:t>
            </a:r>
            <a:r>
              <a:rPr lang="en-US" b="1" dirty="0" smtClean="0"/>
              <a:t>or</a:t>
            </a:r>
            <a:r>
              <a:rPr lang="en-US" dirty="0" smtClean="0"/>
              <a:t> (</a:t>
            </a:r>
            <a:r>
              <a:rPr lang="en-US" dirty="0" err="1" smtClean="0"/>
              <a:t>counterInitialization</a:t>
            </a:r>
            <a:r>
              <a:rPr lang="en-US" dirty="0" smtClean="0"/>
              <a:t>; condition; </a:t>
            </a:r>
            <a:r>
              <a:rPr lang="en-US" dirty="0" err="1" smtClean="0"/>
              <a:t>incrementExpression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{ statements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6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</a:t>
            </a:r>
            <a:r>
              <a:rPr lang="en-US" dirty="0" smtClean="0"/>
              <a:t>work with objects, functions</a:t>
            </a:r>
            <a:r>
              <a:rPr lang="en-US" dirty="0"/>
              <a:t>, and events</a:t>
            </a:r>
          </a:p>
        </p:txBody>
      </p:sp>
    </p:spTree>
    <p:extLst>
      <p:ext uri="{BB962C8B-B14F-4D97-AF65-F5344CB8AC3E}">
        <p14:creationId xmlns:p14="http://schemas.microsoft.com/office/powerpoint/2010/main" val="345727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Date and String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96413"/>
            <a:ext cx="7620000" cy="12991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create a </a:t>
            </a:r>
            <a:r>
              <a:rPr lang="en-US" b="1" dirty="0"/>
              <a:t>Date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 and assign it to a variable, use the syntax shown </a:t>
            </a:r>
            <a:r>
              <a:rPr lang="en-US" dirty="0" smtClean="0"/>
              <a:t>above. Then</a:t>
            </a:r>
            <a:r>
              <a:rPr lang="en-US" dirty="0"/>
              <a:t>, you can use the </a:t>
            </a:r>
            <a:r>
              <a:rPr lang="en-US" b="1" dirty="0"/>
              <a:t>Date</a:t>
            </a:r>
            <a:r>
              <a:rPr lang="en-US" dirty="0"/>
              <a:t> </a:t>
            </a:r>
            <a:r>
              <a:rPr lang="en-US" b="1" dirty="0"/>
              <a:t>methods</a:t>
            </a:r>
            <a:r>
              <a:rPr lang="en-US" dirty="0"/>
              <a:t> with the variable.</a:t>
            </a:r>
          </a:p>
          <a:p>
            <a:r>
              <a:rPr lang="en-US" dirty="0" smtClean="0"/>
              <a:t>When </a:t>
            </a:r>
            <a:r>
              <a:rPr lang="en-US" dirty="0"/>
              <a:t>you declare a </a:t>
            </a:r>
            <a:r>
              <a:rPr lang="en-US" b="1" dirty="0"/>
              <a:t>string</a:t>
            </a:r>
            <a:r>
              <a:rPr lang="en-US" dirty="0"/>
              <a:t> </a:t>
            </a:r>
            <a:r>
              <a:rPr lang="en-US" b="1" dirty="0"/>
              <a:t>variable</a:t>
            </a:r>
            <a:r>
              <a:rPr lang="en-US" dirty="0"/>
              <a:t>, a String object is automatically created. </a:t>
            </a:r>
            <a:r>
              <a:rPr lang="en-US" dirty="0" smtClean="0"/>
              <a:t>Then, you </a:t>
            </a:r>
            <a:r>
              <a:rPr lang="en-US" dirty="0"/>
              <a:t>can use the </a:t>
            </a:r>
            <a:r>
              <a:rPr lang="en-US" b="1" dirty="0"/>
              <a:t>String</a:t>
            </a:r>
            <a:r>
              <a:rPr lang="en-US" dirty="0"/>
              <a:t> </a:t>
            </a:r>
            <a:r>
              <a:rPr lang="en-US" b="1" dirty="0"/>
              <a:t>methods</a:t>
            </a:r>
            <a:r>
              <a:rPr lang="en-US" dirty="0"/>
              <a:t> with the variable.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3276600"/>
            <a:ext cx="7467600" cy="1303278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7750" y="2863334"/>
            <a:ext cx="3537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 few methods of a Date object</a:t>
            </a:r>
            <a:endParaRPr lang="en-US" sz="2000" b="1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5105400"/>
            <a:ext cx="7467600" cy="165619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47750" y="4701659"/>
            <a:ext cx="3638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 few methods of a String object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7279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code JavaScript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29549" cy="4351338"/>
          </a:xfrm>
        </p:spPr>
        <p:txBody>
          <a:bodyPr>
            <a:normAutofit/>
          </a:bodyPr>
          <a:lstStyle/>
          <a:p>
            <a:r>
              <a:rPr lang="en-US" sz="1600" dirty="0"/>
              <a:t>A JavaScript </a:t>
            </a:r>
            <a:r>
              <a:rPr lang="en-US" sz="1600" b="1" i="1" dirty="0"/>
              <a:t>statement</a:t>
            </a:r>
            <a:r>
              <a:rPr lang="en-US" sz="1600" i="1" dirty="0"/>
              <a:t> </a:t>
            </a:r>
            <a:r>
              <a:rPr lang="en-US" sz="1600" dirty="0"/>
              <a:t>has a syntax that's similar to the syntax of </a:t>
            </a:r>
            <a:r>
              <a:rPr lang="en-US" sz="1600" b="1" dirty="0"/>
              <a:t>Java</a:t>
            </a:r>
            <a:r>
              <a:rPr lang="en-US" sz="1600" dirty="0"/>
              <a:t>.</a:t>
            </a:r>
          </a:p>
          <a:p>
            <a:r>
              <a:rPr lang="en-US" sz="1600" b="1" i="1" dirty="0" smtClean="0"/>
              <a:t>Whitespace</a:t>
            </a:r>
            <a:r>
              <a:rPr lang="en-US" sz="1600" i="1" dirty="0" smtClean="0"/>
              <a:t> </a:t>
            </a:r>
            <a:r>
              <a:rPr lang="en-US" sz="1600" dirty="0"/>
              <a:t>refers to the </a:t>
            </a:r>
            <a:r>
              <a:rPr lang="en-US" sz="1600" b="1" dirty="0"/>
              <a:t>spaces</a:t>
            </a:r>
            <a:r>
              <a:rPr lang="en-US" sz="1600" dirty="0"/>
              <a:t>, </a:t>
            </a:r>
            <a:r>
              <a:rPr lang="en-US" sz="1600" b="1" dirty="0"/>
              <a:t>tab characters</a:t>
            </a:r>
            <a:r>
              <a:rPr lang="en-US" sz="1600" dirty="0"/>
              <a:t>, and </a:t>
            </a:r>
            <a:r>
              <a:rPr lang="en-US" sz="1600" b="1" dirty="0"/>
              <a:t>return</a:t>
            </a:r>
            <a:r>
              <a:rPr lang="en-US" sz="1600" dirty="0"/>
              <a:t> </a:t>
            </a:r>
            <a:r>
              <a:rPr lang="en-US" sz="1600" b="1" dirty="0"/>
              <a:t>characters</a:t>
            </a:r>
            <a:r>
              <a:rPr lang="en-US" sz="1600" dirty="0"/>
              <a:t> in the </a:t>
            </a:r>
            <a:r>
              <a:rPr lang="en-US" sz="1600" dirty="0" smtClean="0"/>
              <a:t>code, and </a:t>
            </a:r>
            <a:r>
              <a:rPr lang="en-US" sz="1600" dirty="0"/>
              <a:t>it is </a:t>
            </a:r>
            <a:r>
              <a:rPr lang="en-US" sz="1600" b="1" dirty="0"/>
              <a:t>ignored</a:t>
            </a:r>
            <a:r>
              <a:rPr lang="en-US" sz="1600" dirty="0"/>
              <a:t> by the compiler. </a:t>
            </a:r>
            <a:endParaRPr lang="en-US" sz="1600" dirty="0" smtClean="0"/>
          </a:p>
          <a:p>
            <a:pPr lvl="1"/>
            <a:r>
              <a:rPr lang="en-US" sz="1600" dirty="0" smtClean="0"/>
              <a:t>As </a:t>
            </a:r>
            <a:r>
              <a:rPr lang="en-US" sz="1600" dirty="0"/>
              <a:t>a result, you can use spaces, tab </a:t>
            </a:r>
            <a:r>
              <a:rPr lang="en-US" sz="1600" dirty="0" smtClean="0"/>
              <a:t>characters, and </a:t>
            </a:r>
            <a:r>
              <a:rPr lang="en-US" sz="1600" dirty="0"/>
              <a:t>return characters to format your code so it's easier to read.</a:t>
            </a:r>
          </a:p>
          <a:p>
            <a:r>
              <a:rPr lang="en-US" sz="1600" dirty="0" smtClean="0"/>
              <a:t>In </a:t>
            </a:r>
            <a:r>
              <a:rPr lang="en-US" sz="1600" dirty="0"/>
              <a:t>some cases, </a:t>
            </a:r>
            <a:r>
              <a:rPr lang="en-US" sz="1600" b="1" dirty="0"/>
              <a:t>JavaScript</a:t>
            </a:r>
            <a:r>
              <a:rPr lang="en-US" sz="1600" dirty="0"/>
              <a:t> will try to correct what it thinks is a missing </a:t>
            </a:r>
            <a:r>
              <a:rPr lang="en-US" sz="1600" dirty="0" smtClean="0"/>
              <a:t>semicolon by </a:t>
            </a:r>
            <a:r>
              <a:rPr lang="en-US" sz="1600" dirty="0"/>
              <a:t>adding a semicolon at the end of a split line. 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06220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the Date and String objects</a:t>
            </a:r>
            <a:endParaRPr lang="en-US" dirty="0"/>
          </a:p>
        </p:txBody>
      </p:sp>
      <p:pic>
        <p:nvPicPr>
          <p:cNvPr id="1536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7381875" cy="111172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505200"/>
            <a:ext cx="7381875" cy="1111393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25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and call an anonymous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96413"/>
            <a:ext cx="7620000" cy="411858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i="1" dirty="0"/>
              <a:t>f</a:t>
            </a:r>
            <a:r>
              <a:rPr lang="en-US" b="1" i="1" dirty="0" smtClean="0"/>
              <a:t>unction</a:t>
            </a:r>
            <a:r>
              <a:rPr lang="en-US" i="1" dirty="0" smtClean="0"/>
              <a:t> </a:t>
            </a:r>
            <a:r>
              <a:rPr lang="en-US" dirty="0"/>
              <a:t>is a block of code that can be </a:t>
            </a:r>
            <a:r>
              <a:rPr lang="en-US" b="1" i="1" dirty="0"/>
              <a:t>called</a:t>
            </a:r>
            <a:r>
              <a:rPr lang="en-US" i="1" dirty="0"/>
              <a:t> </a:t>
            </a:r>
            <a:r>
              <a:rPr lang="en-US" dirty="0"/>
              <a:t>by other statements in the </a:t>
            </a:r>
            <a:r>
              <a:rPr lang="en-US" dirty="0" smtClean="0"/>
              <a:t>program. When </a:t>
            </a:r>
            <a:r>
              <a:rPr lang="en-US" dirty="0"/>
              <a:t>the function ends, the program continues with the statement after the </a:t>
            </a:r>
            <a:r>
              <a:rPr lang="en-US" dirty="0" smtClean="0"/>
              <a:t>calling statement</a:t>
            </a:r>
            <a:r>
              <a:rPr lang="en-US" dirty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function can require that one or more </a:t>
            </a:r>
            <a:r>
              <a:rPr lang="en-US" b="1" i="1" dirty="0"/>
              <a:t>parameters</a:t>
            </a:r>
            <a:r>
              <a:rPr lang="en-US" i="1" dirty="0"/>
              <a:t> </a:t>
            </a:r>
            <a:r>
              <a:rPr lang="en-US" dirty="0"/>
              <a:t>be passed to it when </a:t>
            </a:r>
            <a:r>
              <a:rPr lang="en-US" dirty="0" smtClean="0"/>
              <a:t>the function </a:t>
            </a:r>
            <a:r>
              <a:rPr lang="en-US" dirty="0"/>
              <a:t>is called. In the calling statement, these parameters can also be referred </a:t>
            </a:r>
            <a:r>
              <a:rPr lang="en-US" dirty="0" smtClean="0"/>
              <a:t>to as </a:t>
            </a:r>
            <a:r>
              <a:rPr lang="en-US" b="1" i="1" dirty="0"/>
              <a:t>arguments</a:t>
            </a:r>
            <a:r>
              <a:rPr lang="en-US" i="1" dirty="0"/>
              <a:t>.</a:t>
            </a:r>
          </a:p>
          <a:p>
            <a:r>
              <a:rPr lang="en-US" dirty="0" smtClean="0"/>
              <a:t>To </a:t>
            </a:r>
            <a:r>
              <a:rPr lang="en-US" dirty="0"/>
              <a:t>return a value to the statement that called it, a function uses a </a:t>
            </a:r>
            <a:r>
              <a:rPr lang="en-US" b="1" i="1" dirty="0"/>
              <a:t>return </a:t>
            </a:r>
            <a:r>
              <a:rPr lang="en-US" b="1" i="1" dirty="0" smtClean="0"/>
              <a:t>statement</a:t>
            </a:r>
            <a:r>
              <a:rPr lang="en-US" i="1" dirty="0" smtClean="0"/>
              <a:t>. </a:t>
            </a:r>
            <a:r>
              <a:rPr lang="en-US" dirty="0" smtClean="0"/>
              <a:t>When </a:t>
            </a:r>
            <a:r>
              <a:rPr lang="en-US" dirty="0"/>
              <a:t>the return statement is executed, the function returns the specified value </a:t>
            </a:r>
            <a:r>
              <a:rPr lang="en-US" dirty="0" smtClean="0"/>
              <a:t>and ends</a:t>
            </a:r>
            <a:r>
              <a:rPr lang="en-US" dirty="0"/>
              <a:t>.</a:t>
            </a:r>
          </a:p>
          <a:p>
            <a:r>
              <a:rPr lang="en-US" dirty="0" smtClean="0"/>
              <a:t>An </a:t>
            </a:r>
            <a:r>
              <a:rPr lang="en-US" b="1" i="1" dirty="0"/>
              <a:t>anonymous</a:t>
            </a:r>
            <a:r>
              <a:rPr lang="en-US" i="1" dirty="0"/>
              <a:t> </a:t>
            </a:r>
            <a:r>
              <a:rPr lang="en-US" b="1" i="1" dirty="0"/>
              <a:t>function</a:t>
            </a:r>
            <a:r>
              <a:rPr lang="en-US" i="1" dirty="0"/>
              <a:t> </a:t>
            </a:r>
            <a:r>
              <a:rPr lang="en-US" dirty="0"/>
              <a:t>is one that is coded as shown </a:t>
            </a:r>
            <a:r>
              <a:rPr lang="en-US" dirty="0" smtClean="0"/>
              <a:t>below. </a:t>
            </a:r>
            <a:r>
              <a:rPr lang="en-US" dirty="0"/>
              <a:t>Technically, </a:t>
            </a:r>
            <a:r>
              <a:rPr lang="en-US" dirty="0" smtClean="0"/>
              <a:t>the function </a:t>
            </a:r>
            <a:r>
              <a:rPr lang="en-US" dirty="0"/>
              <a:t>has no name, it is stored in a variable, and it is referred to by the </a:t>
            </a:r>
            <a:r>
              <a:rPr lang="en-US" dirty="0" smtClean="0"/>
              <a:t>variable name</a:t>
            </a:r>
            <a:r>
              <a:rPr lang="en-US" dirty="0"/>
              <a:t>.</a:t>
            </a:r>
          </a:p>
          <a:p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b="1" dirty="0"/>
              <a:t>JavaScript</a:t>
            </a:r>
            <a:r>
              <a:rPr lang="en-US" dirty="0"/>
              <a:t> for an application, an anonymous function must be coded </a:t>
            </a:r>
            <a:r>
              <a:rPr lang="en-US" dirty="0" smtClean="0"/>
              <a:t>before any </a:t>
            </a:r>
            <a:r>
              <a:rPr lang="en-US" dirty="0"/>
              <a:t>statements that call it. Otherwise, an error will occur.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791200"/>
            <a:ext cx="7391400" cy="80123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84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Examples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840157"/>
            <a:ext cx="7248525" cy="1091645"/>
          </a:xfrm>
          <a:prstGeom prst="rect">
            <a:avLst/>
          </a:prstGeom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38225" y="1436386"/>
            <a:ext cx="73914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/>
              <a:t>An anonymous function with no parameters that doesn't return a value</a:t>
            </a:r>
          </a:p>
        </p:txBody>
      </p:sp>
      <p:sp>
        <p:nvSpPr>
          <p:cNvPr id="5" name="Rectangle 4"/>
          <p:cNvSpPr/>
          <p:nvPr/>
        </p:nvSpPr>
        <p:spPr>
          <a:xfrm>
            <a:off x="1038225" y="3265186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 anonymous function with one parameter that returns a DOM element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646186"/>
            <a:ext cx="7239000" cy="1089882"/>
          </a:xfrm>
          <a:prstGeom prst="rect">
            <a:avLst/>
          </a:prstGeom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463318"/>
            <a:ext cx="7239000" cy="1089882"/>
          </a:xfrm>
          <a:prstGeom prst="rect">
            <a:avLst/>
          </a:prstGeom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38224" y="5093986"/>
            <a:ext cx="7267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 anonymous function with two parameters that returns a value</a:t>
            </a:r>
          </a:p>
        </p:txBody>
      </p:sp>
    </p:spTree>
    <p:extLst>
      <p:ext uri="{BB962C8B-B14F-4D97-AF65-F5344CB8AC3E}">
        <p14:creationId xmlns:p14="http://schemas.microsoft.com/office/powerpoint/2010/main" val="240913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and call a named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29549" cy="10699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/>
              <a:t>named</a:t>
            </a:r>
            <a:r>
              <a:rPr lang="en-US" i="1" dirty="0"/>
              <a:t> </a:t>
            </a:r>
            <a:r>
              <a:rPr lang="en-US" b="1" i="1" dirty="0" smtClean="0"/>
              <a:t>function</a:t>
            </a:r>
            <a:r>
              <a:rPr lang="en-US" i="1" dirty="0" smtClean="0"/>
              <a:t> </a:t>
            </a:r>
            <a:r>
              <a:rPr lang="en-US" dirty="0"/>
              <a:t>is one that is coded as shown above. This is just another way </a:t>
            </a:r>
            <a:r>
              <a:rPr lang="en-US" dirty="0" smtClean="0"/>
              <a:t>to code </a:t>
            </a:r>
            <a:r>
              <a:rPr lang="en-US" dirty="0"/>
              <a:t>functions.</a:t>
            </a:r>
          </a:p>
          <a:p>
            <a:r>
              <a:rPr lang="en-US" dirty="0" smtClean="0"/>
              <a:t>In </a:t>
            </a:r>
            <a:r>
              <a:rPr lang="en-US" dirty="0"/>
              <a:t>contrast to an anonymous function, a named function doesn't have to be </a:t>
            </a:r>
            <a:r>
              <a:rPr lang="en-US" dirty="0" smtClean="0"/>
              <a:t>coded before </a:t>
            </a:r>
            <a:r>
              <a:rPr lang="en-US" dirty="0"/>
              <a:t>any statements that call it.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47104"/>
            <a:ext cx="7391400" cy="66769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6800" y="3059668"/>
            <a:ext cx="36176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The syntax for a named function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800600"/>
            <a:ext cx="7391400" cy="89026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66800" y="4400490"/>
            <a:ext cx="739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 named function with no parameters that doesn't return a value</a:t>
            </a:r>
          </a:p>
        </p:txBody>
      </p:sp>
    </p:spTree>
    <p:extLst>
      <p:ext uri="{BB962C8B-B14F-4D97-AF65-F5344CB8AC3E}">
        <p14:creationId xmlns:p14="http://schemas.microsoft.com/office/powerpoint/2010/main" val="345860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how to use local and global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4"/>
            <a:ext cx="7981949" cy="45751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i="1" dirty="0"/>
              <a:t>scope</a:t>
            </a:r>
            <a:r>
              <a:rPr lang="en-US" i="1" dirty="0"/>
              <a:t> </a:t>
            </a:r>
            <a:r>
              <a:rPr lang="en-US" dirty="0"/>
              <a:t>of a variable or function determines what code has access to it.</a:t>
            </a:r>
          </a:p>
          <a:p>
            <a:r>
              <a:rPr lang="en-US" dirty="0" smtClean="0"/>
              <a:t>Variables </a:t>
            </a:r>
            <a:r>
              <a:rPr lang="en-US" dirty="0"/>
              <a:t>that are created inside a function are </a:t>
            </a:r>
            <a:r>
              <a:rPr lang="en-US" b="1" i="1" dirty="0"/>
              <a:t>local</a:t>
            </a:r>
            <a:r>
              <a:rPr lang="en-US" i="1" dirty="0"/>
              <a:t> </a:t>
            </a:r>
            <a:r>
              <a:rPr lang="en-US" b="1" i="1" dirty="0"/>
              <a:t>variables</a:t>
            </a:r>
            <a:r>
              <a:rPr lang="en-US" i="1" dirty="0"/>
              <a:t>, </a:t>
            </a:r>
            <a:r>
              <a:rPr lang="en-US" dirty="0"/>
              <a:t>and local </a:t>
            </a:r>
            <a:r>
              <a:rPr lang="en-US" dirty="0" smtClean="0"/>
              <a:t>variables can </a:t>
            </a:r>
            <a:r>
              <a:rPr lang="en-US" dirty="0"/>
              <a:t>only be referred to by the code within the function.</a:t>
            </a:r>
          </a:p>
          <a:p>
            <a:r>
              <a:rPr lang="en-US" dirty="0" smtClean="0"/>
              <a:t>Variables </a:t>
            </a:r>
            <a:r>
              <a:rPr lang="en-US" dirty="0"/>
              <a:t>created outside of functions are </a:t>
            </a:r>
            <a:r>
              <a:rPr lang="en-US" b="1" i="1" dirty="0"/>
              <a:t>global</a:t>
            </a:r>
            <a:r>
              <a:rPr lang="en-US" i="1" dirty="0"/>
              <a:t> </a:t>
            </a:r>
            <a:r>
              <a:rPr lang="en-US" b="1" i="1" dirty="0"/>
              <a:t>variables</a:t>
            </a:r>
            <a:r>
              <a:rPr lang="en-US" i="1" dirty="0"/>
              <a:t>, </a:t>
            </a:r>
            <a:r>
              <a:rPr lang="en-US" dirty="0"/>
              <a:t>and the code in </a:t>
            </a:r>
            <a:r>
              <a:rPr lang="en-US" dirty="0" smtClean="0"/>
              <a:t>all functions </a:t>
            </a:r>
            <a:r>
              <a:rPr lang="en-US" dirty="0"/>
              <a:t>have access to all global variables.</a:t>
            </a:r>
          </a:p>
          <a:p>
            <a:r>
              <a:rPr lang="en-US" dirty="0" smtClean="0"/>
              <a:t>If </a:t>
            </a:r>
            <a:r>
              <a:rPr lang="en-US" dirty="0"/>
              <a:t>you forget to code the var keyword in a variable declaration, the JavaScript </a:t>
            </a:r>
            <a:r>
              <a:rPr lang="en-US" dirty="0" smtClean="0"/>
              <a:t>engine assumes </a:t>
            </a:r>
            <a:r>
              <a:rPr lang="en-US" dirty="0"/>
              <a:t>that the variable is global. This can cause debugging problems.</a:t>
            </a:r>
          </a:p>
          <a:p>
            <a:r>
              <a:rPr lang="en-US" dirty="0" smtClean="0"/>
              <a:t>In </a:t>
            </a:r>
            <a:r>
              <a:rPr lang="en-US" dirty="0"/>
              <a:t>general, it's better to pass local variables from one function to another as </a:t>
            </a:r>
            <a:r>
              <a:rPr lang="en-US" dirty="0" smtClean="0"/>
              <a:t>parameters than </a:t>
            </a:r>
            <a:r>
              <a:rPr lang="en-US" dirty="0"/>
              <a:t>it is to use global variables. That will make your code easier to </a:t>
            </a:r>
            <a:r>
              <a:rPr lang="en-US" dirty="0" smtClean="0"/>
              <a:t>understand with </a:t>
            </a:r>
            <a:r>
              <a:rPr lang="en-US" dirty="0"/>
              <a:t>less chance for errors.</a:t>
            </a:r>
          </a:p>
        </p:txBody>
      </p:sp>
    </p:spTree>
    <p:extLst>
      <p:ext uri="{BB962C8B-B14F-4D97-AF65-F5344CB8AC3E}">
        <p14:creationId xmlns:p14="http://schemas.microsoft.com/office/powerpoint/2010/main" val="314921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work with arrays</a:t>
            </a:r>
          </a:p>
        </p:txBody>
      </p:sp>
    </p:spTree>
    <p:extLst>
      <p:ext uri="{BB962C8B-B14F-4D97-AF65-F5344CB8AC3E}">
        <p14:creationId xmlns:p14="http://schemas.microsoft.com/office/powerpoint/2010/main" val="394007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an array and refer to its elements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596413"/>
            <a:ext cx="7620000" cy="3051787"/>
          </a:xfrm>
        </p:spPr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i="1" dirty="0"/>
              <a:t>array</a:t>
            </a:r>
            <a:r>
              <a:rPr lang="en-US" i="1" dirty="0"/>
              <a:t> </a:t>
            </a:r>
            <a:r>
              <a:rPr lang="en-US" dirty="0"/>
              <a:t>can store one or more </a:t>
            </a:r>
            <a:r>
              <a:rPr lang="en-US" b="1" i="1" dirty="0"/>
              <a:t>elements</a:t>
            </a:r>
            <a:r>
              <a:rPr lang="en-US" i="1" dirty="0"/>
              <a:t>. </a:t>
            </a:r>
            <a:r>
              <a:rPr lang="en-US" dirty="0"/>
              <a:t>The </a:t>
            </a:r>
            <a:r>
              <a:rPr lang="en-US" b="1" i="1" dirty="0"/>
              <a:t>length</a:t>
            </a:r>
            <a:r>
              <a:rPr lang="en-US" i="1" dirty="0"/>
              <a:t> </a:t>
            </a:r>
            <a:r>
              <a:rPr lang="en-US" dirty="0"/>
              <a:t>of an array is the number </a:t>
            </a:r>
            <a:r>
              <a:rPr lang="en-US" dirty="0" smtClean="0"/>
              <a:t>of elements </a:t>
            </a:r>
            <a:r>
              <a:rPr lang="en-US" dirty="0"/>
              <a:t>in the array.</a:t>
            </a:r>
          </a:p>
          <a:p>
            <a:r>
              <a:rPr lang="en-US" dirty="0" smtClean="0"/>
              <a:t>One </a:t>
            </a:r>
            <a:r>
              <a:rPr lang="en-US" dirty="0"/>
              <a:t>way to create an array is to use the </a:t>
            </a:r>
            <a:r>
              <a:rPr lang="en-US" b="1" dirty="0"/>
              <a:t>new</a:t>
            </a:r>
            <a:r>
              <a:rPr lang="en-US" dirty="0"/>
              <a:t> keyword, the name of the </a:t>
            </a:r>
            <a:r>
              <a:rPr lang="en-US" dirty="0" smtClean="0"/>
              <a:t>object (Array</a:t>
            </a:r>
            <a:r>
              <a:rPr lang="en-US" dirty="0"/>
              <a:t>), and a set of parentheses that contains a length parameter. If you </a:t>
            </a:r>
            <a:r>
              <a:rPr lang="en-US" dirty="0" smtClean="0"/>
              <a:t>don't specify </a:t>
            </a:r>
            <a:r>
              <a:rPr lang="en-US" dirty="0"/>
              <a:t>a length, the array doesn't contain any elements. If you specify a </a:t>
            </a:r>
            <a:r>
              <a:rPr lang="en-US" dirty="0" smtClean="0"/>
              <a:t>length, each </a:t>
            </a:r>
            <a:r>
              <a:rPr lang="en-US" dirty="0"/>
              <a:t>element is set to </a:t>
            </a:r>
            <a:r>
              <a:rPr lang="en-US" b="1" dirty="0"/>
              <a:t>undefined</a:t>
            </a:r>
            <a:r>
              <a:rPr lang="en-US" dirty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other way to create an array is to code a set of brackets with or without a list </a:t>
            </a:r>
            <a:r>
              <a:rPr lang="en-US" dirty="0" smtClean="0"/>
              <a:t>of elements</a:t>
            </a:r>
            <a:r>
              <a:rPr lang="en-US" dirty="0"/>
              <a:t>.</a:t>
            </a:r>
          </a:p>
          <a:p>
            <a:r>
              <a:rPr lang="en-US" dirty="0" smtClean="0"/>
              <a:t>To </a:t>
            </a:r>
            <a:r>
              <a:rPr lang="en-US" dirty="0"/>
              <a:t>refer to the elements in an </a:t>
            </a:r>
            <a:r>
              <a:rPr lang="en-US" b="1" dirty="0"/>
              <a:t>array</a:t>
            </a:r>
            <a:r>
              <a:rPr lang="en-US" dirty="0"/>
              <a:t>, you use an </a:t>
            </a:r>
            <a:r>
              <a:rPr lang="en-US" b="1" i="1" dirty="0"/>
              <a:t>index</a:t>
            </a:r>
            <a:r>
              <a:rPr lang="en-US" i="1" dirty="0"/>
              <a:t> </a:t>
            </a:r>
            <a:r>
              <a:rPr lang="en-US" dirty="0"/>
              <a:t>where 0 is the first element, </a:t>
            </a:r>
            <a:r>
              <a:rPr lang="en-US" dirty="0" smtClean="0"/>
              <a:t>1 is </a:t>
            </a:r>
            <a:r>
              <a:rPr lang="en-US" dirty="0"/>
              <a:t>the second element, and so on.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6800" y="4724400"/>
            <a:ext cx="35316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The syntax for creating an array</a:t>
            </a:r>
          </a:p>
        </p:txBody>
      </p:sp>
      <p:sp>
        <p:nvSpPr>
          <p:cNvPr id="6" name="Rectangle 5"/>
          <p:cNvSpPr/>
          <p:nvPr/>
        </p:nvSpPr>
        <p:spPr>
          <a:xfrm>
            <a:off x="1619250" y="5133351"/>
            <a:ext cx="533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Using the new keyword with the Array object name</a:t>
            </a:r>
          </a:p>
        </p:txBody>
      </p:sp>
      <p:sp>
        <p:nvSpPr>
          <p:cNvPr id="7" name="Rectangle 6"/>
          <p:cNvSpPr/>
          <p:nvPr/>
        </p:nvSpPr>
        <p:spPr>
          <a:xfrm>
            <a:off x="1600200" y="5502683"/>
            <a:ext cx="3537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var </a:t>
            </a:r>
            <a:r>
              <a:rPr lang="en-US" dirty="0" err="1" smtClean="0"/>
              <a:t>arrayName</a:t>
            </a:r>
            <a:r>
              <a:rPr lang="en-US" dirty="0" smtClean="0"/>
              <a:t> = new Array(length);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09725" y="5894756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Using the brackets literal</a:t>
            </a:r>
          </a:p>
        </p:txBody>
      </p:sp>
      <p:sp>
        <p:nvSpPr>
          <p:cNvPr id="9" name="Rectangle 8"/>
          <p:cNvSpPr/>
          <p:nvPr/>
        </p:nvSpPr>
        <p:spPr>
          <a:xfrm>
            <a:off x="1600200" y="6248400"/>
            <a:ext cx="1990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var </a:t>
            </a:r>
            <a:r>
              <a:rPr lang="en-US" dirty="0" err="1" smtClean="0"/>
              <a:t>arrayName</a:t>
            </a:r>
            <a:r>
              <a:rPr lang="en-US" dirty="0" smtClean="0"/>
              <a:t> = [];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8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and delete array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1222375"/>
          </a:xfrm>
        </p:spPr>
        <p:txBody>
          <a:bodyPr/>
          <a:lstStyle/>
          <a:p>
            <a:r>
              <a:rPr lang="en-US" dirty="0"/>
              <a:t>One way to add an </a:t>
            </a:r>
            <a:r>
              <a:rPr lang="en-US" b="1" dirty="0"/>
              <a:t>element</a:t>
            </a:r>
            <a:r>
              <a:rPr lang="en-US" dirty="0"/>
              <a:t> to the end of an array is to use the </a:t>
            </a:r>
            <a:r>
              <a:rPr lang="en-US" b="1" dirty="0"/>
              <a:t>length</a:t>
            </a:r>
            <a:r>
              <a:rPr lang="en-US" dirty="0"/>
              <a:t> </a:t>
            </a:r>
            <a:r>
              <a:rPr lang="en-US" b="1" dirty="0"/>
              <a:t>property</a:t>
            </a:r>
            <a:r>
              <a:rPr lang="en-US" dirty="0"/>
              <a:t> </a:t>
            </a:r>
            <a:r>
              <a:rPr lang="en-US" dirty="0" smtClean="0"/>
              <a:t>as the </a:t>
            </a:r>
            <a:r>
              <a:rPr lang="en-US" dirty="0"/>
              <a:t>index.</a:t>
            </a:r>
          </a:p>
          <a:p>
            <a:r>
              <a:rPr lang="en-US" dirty="0" smtClean="0"/>
              <a:t>If </a:t>
            </a:r>
            <a:r>
              <a:rPr lang="en-US" dirty="0"/>
              <a:t>you add an element at a </a:t>
            </a:r>
            <a:r>
              <a:rPr lang="en-US" b="1" dirty="0"/>
              <a:t>specific</a:t>
            </a:r>
            <a:r>
              <a:rPr lang="en-US" dirty="0"/>
              <a:t> </a:t>
            </a:r>
            <a:r>
              <a:rPr lang="en-US" b="1" dirty="0"/>
              <a:t>index</a:t>
            </a:r>
            <a:r>
              <a:rPr lang="en-US" dirty="0"/>
              <a:t> that isn't the next one in </a:t>
            </a:r>
            <a:r>
              <a:rPr lang="en-US" dirty="0" smtClean="0"/>
              <a:t>sequence, undefined </a:t>
            </a:r>
            <a:r>
              <a:rPr lang="en-US" dirty="0"/>
              <a:t>elements are added to the array between the new element and the end </a:t>
            </a:r>
            <a:r>
              <a:rPr lang="en-US" dirty="0" smtClean="0"/>
              <a:t>of the </a:t>
            </a:r>
            <a:r>
              <a:rPr lang="en-US" dirty="0"/>
              <a:t>original array.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3419476"/>
            <a:ext cx="7400925" cy="64081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495800"/>
            <a:ext cx="7400925" cy="1272598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37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Examples</a:t>
            </a:r>
            <a:endParaRPr lang="en-US" dirty="0"/>
          </a:p>
        </p:txBody>
      </p:sp>
      <p:pic>
        <p:nvPicPr>
          <p:cNvPr id="245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5791200" cy="550748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743200"/>
            <a:ext cx="7391400" cy="57988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76675"/>
            <a:ext cx="6019800" cy="56296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44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dirty="0"/>
              <a:t> loops to work with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981949" cy="460375"/>
          </a:xfrm>
        </p:spPr>
        <p:txBody>
          <a:bodyPr/>
          <a:lstStyle/>
          <a:p>
            <a:r>
              <a:rPr lang="en-US" dirty="0"/>
              <a:t>When you use a </a:t>
            </a:r>
            <a:r>
              <a:rPr lang="en-US" b="1" dirty="0" smtClean="0"/>
              <a:t>for</a:t>
            </a:r>
            <a:r>
              <a:rPr lang="en-US" dirty="0" smtClean="0"/>
              <a:t> </a:t>
            </a:r>
            <a:r>
              <a:rPr lang="en-US" b="1" dirty="0"/>
              <a:t>loop</a:t>
            </a:r>
            <a:r>
              <a:rPr lang="en-US" dirty="0"/>
              <a:t> to work </a:t>
            </a:r>
            <a:r>
              <a:rPr lang="en-US" dirty="0" smtClean="0"/>
              <a:t>with an </a:t>
            </a:r>
            <a:r>
              <a:rPr lang="en-US" dirty="0"/>
              <a:t>array, you can use the counter </a:t>
            </a:r>
            <a:r>
              <a:rPr lang="en-US" dirty="0" smtClean="0"/>
              <a:t>for </a:t>
            </a:r>
            <a:r>
              <a:rPr lang="en-US" dirty="0"/>
              <a:t>the </a:t>
            </a:r>
            <a:r>
              <a:rPr lang="en-US" dirty="0" smtClean="0"/>
              <a:t>loop as </a:t>
            </a:r>
            <a:r>
              <a:rPr lang="en-US" dirty="0"/>
              <a:t>the index for the array.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72580"/>
            <a:ext cx="7315200" cy="101362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6800" y="2491580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Code that puts the numbers 1 through 10 Into an array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724400"/>
            <a:ext cx="7315200" cy="133706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66800" y="4343400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Code that displays the numbers array created above</a:t>
            </a:r>
          </a:p>
        </p:txBody>
      </p:sp>
    </p:spTree>
    <p:extLst>
      <p:ext uri="{BB962C8B-B14F-4D97-AF65-F5344CB8AC3E}">
        <p14:creationId xmlns:p14="http://schemas.microsoft.com/office/powerpoint/2010/main" val="214785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code JavaScript </a:t>
            </a:r>
            <a:r>
              <a:rPr lang="en-US" dirty="0" smtClean="0"/>
              <a:t>statements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600200"/>
            <a:ext cx="7886700" cy="45767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The basic syntax rules</a:t>
            </a:r>
          </a:p>
          <a:p>
            <a:r>
              <a:rPr lang="en-US" b="1" dirty="0" smtClean="0"/>
              <a:t>JavaScript</a:t>
            </a:r>
            <a:r>
              <a:rPr lang="en-US" dirty="0" smtClean="0"/>
              <a:t> is </a:t>
            </a:r>
            <a:r>
              <a:rPr lang="en-US" dirty="0"/>
              <a:t>case-sensitive.</a:t>
            </a:r>
          </a:p>
          <a:p>
            <a:r>
              <a:rPr lang="en-US" b="1" dirty="0" smtClean="0"/>
              <a:t>JavaScript</a:t>
            </a:r>
            <a:r>
              <a:rPr lang="en-US" dirty="0" smtClean="0"/>
              <a:t> </a:t>
            </a:r>
            <a:r>
              <a:rPr lang="en-US" dirty="0"/>
              <a:t>ignores extra </a:t>
            </a:r>
            <a:r>
              <a:rPr lang="en-US" b="1" dirty="0"/>
              <a:t>whitespace</a:t>
            </a:r>
            <a:r>
              <a:rPr lang="en-US" dirty="0"/>
              <a:t> within statements.</a:t>
            </a:r>
          </a:p>
          <a:p>
            <a:r>
              <a:rPr lang="en-US" dirty="0" smtClean="0"/>
              <a:t>Each </a:t>
            </a:r>
            <a:r>
              <a:rPr lang="en-US" b="1" dirty="0"/>
              <a:t>JavaScript</a:t>
            </a:r>
            <a:r>
              <a:rPr lang="en-US" dirty="0"/>
              <a:t> statement ends with a </a:t>
            </a:r>
            <a:r>
              <a:rPr lang="en-US" b="1" dirty="0"/>
              <a:t>semicolon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How to split a statement over two or more lines</a:t>
            </a:r>
          </a:p>
          <a:p>
            <a:r>
              <a:rPr lang="en-US" dirty="0" smtClean="0"/>
              <a:t>Split </a:t>
            </a:r>
            <a:r>
              <a:rPr lang="en-US" dirty="0"/>
              <a:t>a statement after:</a:t>
            </a:r>
          </a:p>
          <a:p>
            <a:pPr lvl="1"/>
            <a:r>
              <a:rPr lang="en-US" dirty="0" smtClean="0"/>
              <a:t>an </a:t>
            </a:r>
            <a:r>
              <a:rPr lang="en-US" dirty="0"/>
              <a:t>arithmetic or relational operator such </a:t>
            </a:r>
            <a:r>
              <a:rPr lang="en-US" dirty="0" smtClean="0"/>
              <a:t>as </a:t>
            </a:r>
            <a:r>
              <a:rPr lang="en-US" b="1" dirty="0" smtClean="0"/>
              <a:t>+</a:t>
            </a:r>
            <a:r>
              <a:rPr lang="en-US" dirty="0" smtClean="0"/>
              <a:t>,</a:t>
            </a:r>
            <a:r>
              <a:rPr lang="en-US" b="1" dirty="0" smtClean="0"/>
              <a:t>-</a:t>
            </a:r>
            <a:r>
              <a:rPr lang="en-US" dirty="0" smtClean="0"/>
              <a:t>,</a:t>
            </a:r>
            <a:r>
              <a:rPr lang="en-US" b="1" dirty="0" smtClean="0"/>
              <a:t>*</a:t>
            </a:r>
            <a:r>
              <a:rPr lang="en-US" dirty="0" smtClean="0"/>
              <a:t>,</a:t>
            </a:r>
            <a:r>
              <a:rPr lang="en-US" b="1" dirty="0" smtClean="0"/>
              <a:t>/</a:t>
            </a:r>
            <a:r>
              <a:rPr lang="en-US" dirty="0" smtClean="0"/>
              <a:t>,</a:t>
            </a:r>
            <a:r>
              <a:rPr lang="en-US" b="1" dirty="0" smtClean="0"/>
              <a:t>=</a:t>
            </a:r>
            <a:r>
              <a:rPr lang="en-US" dirty="0" smtClean="0"/>
              <a:t>,</a:t>
            </a:r>
            <a:r>
              <a:rPr lang="en-US" b="1" dirty="0" smtClean="0"/>
              <a:t>==</a:t>
            </a:r>
            <a:r>
              <a:rPr lang="en-US" dirty="0" smtClean="0"/>
              <a:t>,</a:t>
            </a:r>
            <a:r>
              <a:rPr lang="en-US" b="1" dirty="0" smtClean="0"/>
              <a:t>&gt;</a:t>
            </a:r>
            <a:r>
              <a:rPr lang="en-US" dirty="0" smtClean="0"/>
              <a:t>, or </a:t>
            </a:r>
            <a:r>
              <a:rPr lang="en-US" b="1" dirty="0" smtClean="0"/>
              <a:t>&lt;</a:t>
            </a:r>
            <a:endParaRPr lang="en-US" b="1" dirty="0"/>
          </a:p>
          <a:p>
            <a:pPr lvl="1"/>
            <a:r>
              <a:rPr lang="en-US" dirty="0" smtClean="0"/>
              <a:t>an </a:t>
            </a:r>
            <a:r>
              <a:rPr lang="en-US" dirty="0"/>
              <a:t>opening brace ( </a:t>
            </a:r>
            <a:r>
              <a:rPr lang="en-US" b="1" dirty="0"/>
              <a:t>{</a:t>
            </a:r>
            <a:r>
              <a:rPr lang="en-US" dirty="0"/>
              <a:t> ), bracket ( </a:t>
            </a:r>
            <a:r>
              <a:rPr lang="en-US" b="1" dirty="0"/>
              <a:t>[</a:t>
            </a:r>
            <a:r>
              <a:rPr lang="en-US" dirty="0"/>
              <a:t> ), or </a:t>
            </a:r>
            <a:r>
              <a:rPr lang="en-US" b="1" dirty="0"/>
              <a:t>parenthesis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closing brace ( </a:t>
            </a:r>
            <a:r>
              <a:rPr lang="en-US" b="1" dirty="0"/>
              <a:t>}</a:t>
            </a:r>
            <a:r>
              <a:rPr lang="en-US" dirty="0"/>
              <a:t> )</a:t>
            </a:r>
          </a:p>
          <a:p>
            <a:r>
              <a:rPr lang="en-US" dirty="0" smtClean="0"/>
              <a:t>Do </a:t>
            </a:r>
            <a:r>
              <a:rPr lang="en-US" dirty="0"/>
              <a:t>not split a statement after:</a:t>
            </a:r>
          </a:p>
          <a:p>
            <a:pPr lvl="1"/>
            <a:r>
              <a:rPr lang="en-US" dirty="0" smtClean="0"/>
              <a:t>an </a:t>
            </a:r>
            <a:r>
              <a:rPr lang="en-US" b="1" dirty="0"/>
              <a:t>identifier</a:t>
            </a:r>
            <a:r>
              <a:rPr lang="en-US" dirty="0"/>
              <a:t>, a </a:t>
            </a:r>
            <a:r>
              <a:rPr lang="en-US" b="1" dirty="0"/>
              <a:t>value</a:t>
            </a:r>
            <a:r>
              <a:rPr lang="en-US" dirty="0"/>
              <a:t>, or the </a:t>
            </a:r>
            <a:r>
              <a:rPr lang="en-US" b="1" i="1" dirty="0"/>
              <a:t>return</a:t>
            </a:r>
            <a:r>
              <a:rPr lang="en-US" i="1" dirty="0"/>
              <a:t> </a:t>
            </a:r>
            <a:r>
              <a:rPr lang="en-US" dirty="0"/>
              <a:t>keyword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closing bracket ( </a:t>
            </a:r>
            <a:r>
              <a:rPr lang="en-US" b="1" dirty="0"/>
              <a:t>]</a:t>
            </a:r>
            <a:r>
              <a:rPr lang="en-US" dirty="0"/>
              <a:t> ) or </a:t>
            </a:r>
            <a:r>
              <a:rPr lang="en-US" b="1" dirty="0"/>
              <a:t>parenthesis</a:t>
            </a:r>
          </a:p>
        </p:txBody>
      </p:sp>
    </p:spTree>
    <p:extLst>
      <p:ext uri="{BB962C8B-B14F-4D97-AF65-F5344CB8AC3E}">
        <p14:creationId xmlns:p14="http://schemas.microsoft.com/office/powerpoint/2010/main" val="207075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for-in</a:t>
            </a:r>
            <a:r>
              <a:rPr lang="en-US" dirty="0"/>
              <a:t> loops to work with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use a </a:t>
            </a:r>
            <a:r>
              <a:rPr lang="en-US" b="1" i="1" dirty="0"/>
              <a:t>for-in statement </a:t>
            </a:r>
            <a:r>
              <a:rPr lang="en-US" dirty="0"/>
              <a:t>to create a </a:t>
            </a:r>
            <a:r>
              <a:rPr lang="en-US" b="1" i="1" dirty="0"/>
              <a:t>for-in loop </a:t>
            </a:r>
            <a:r>
              <a:rPr lang="en-US" dirty="0"/>
              <a:t>that accesses only </a:t>
            </a:r>
            <a:r>
              <a:rPr lang="en-US" dirty="0" smtClean="0"/>
              <a:t>those elements </a:t>
            </a:r>
            <a:r>
              <a:rPr lang="en-US" dirty="0"/>
              <a:t>in an array that are defined.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1" y="2819400"/>
            <a:ext cx="7391400" cy="88843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6801" y="2450068"/>
            <a:ext cx="2683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syntax of a for-In loop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1" y="4560332"/>
            <a:ext cx="7391400" cy="1420454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57275" y="4191000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 for-In loop that displays the numbers array In a message box</a:t>
            </a:r>
          </a:p>
        </p:txBody>
      </p:sp>
    </p:spTree>
    <p:extLst>
      <p:ext uri="{BB962C8B-B14F-4D97-AF65-F5344CB8AC3E}">
        <p14:creationId xmlns:p14="http://schemas.microsoft.com/office/powerpoint/2010/main" val="258740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methods of an Array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462836" cy="23177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</a:t>
            </a:r>
            <a:r>
              <a:rPr lang="en-US" b="1" dirty="0"/>
              <a:t>push</a:t>
            </a:r>
            <a:r>
              <a:rPr lang="en-US" dirty="0"/>
              <a:t> and </a:t>
            </a:r>
            <a:r>
              <a:rPr lang="en-US" b="1" dirty="0"/>
              <a:t>pop</a:t>
            </a:r>
            <a:r>
              <a:rPr lang="en-US" dirty="0"/>
              <a:t> methods are commonly used to add elements to and </a:t>
            </a:r>
            <a:r>
              <a:rPr lang="en-US" dirty="0" smtClean="0"/>
              <a:t>remove elements </a:t>
            </a:r>
            <a:r>
              <a:rPr lang="en-US" dirty="0"/>
              <a:t>from the end of an array.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2" y="2514598"/>
            <a:ext cx="6734175" cy="412494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80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method examples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890453"/>
            <a:ext cx="7391400" cy="887303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3463437"/>
            <a:ext cx="7391400" cy="86541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4938453"/>
            <a:ext cx="7400925" cy="85274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6800" y="1496973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How to use the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</a:t>
            </a:r>
            <a:r>
              <a:rPr lang="en-US" b="1" dirty="0"/>
              <a:t> and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</a:t>
            </a:r>
            <a:r>
              <a:rPr lang="en-US" b="1" dirty="0"/>
              <a:t> methods to add and remove elements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6325" y="3105835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How to use the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unshift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/>
              <a:t>and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shift</a:t>
            </a:r>
            <a:r>
              <a:rPr lang="en-US" b="1" dirty="0"/>
              <a:t> methods to add and remove elements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38225" y="4569121"/>
            <a:ext cx="4172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How to use the join and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toString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38433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identifiers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4"/>
            <a:ext cx="8134349" cy="4727575"/>
          </a:xfrm>
        </p:spPr>
        <p:txBody>
          <a:bodyPr>
            <a:normAutofit/>
          </a:bodyPr>
          <a:lstStyle/>
          <a:p>
            <a:r>
              <a:rPr lang="en-US" b="1" i="1" dirty="0"/>
              <a:t>Identifiers</a:t>
            </a:r>
            <a:r>
              <a:rPr lang="en-US" i="1" dirty="0"/>
              <a:t> </a:t>
            </a:r>
            <a:r>
              <a:rPr lang="en-US" dirty="0"/>
              <a:t>are the names given to </a:t>
            </a:r>
            <a:r>
              <a:rPr lang="en-US" b="1" dirty="0"/>
              <a:t>variables</a:t>
            </a:r>
            <a:r>
              <a:rPr lang="en-US" dirty="0"/>
              <a:t>, </a:t>
            </a:r>
            <a:r>
              <a:rPr lang="en-US" b="1" dirty="0"/>
              <a:t>functions</a:t>
            </a:r>
            <a:r>
              <a:rPr lang="en-US" dirty="0"/>
              <a:t>, </a:t>
            </a:r>
            <a:r>
              <a:rPr lang="en-US" b="1" dirty="0"/>
              <a:t>objects</a:t>
            </a:r>
            <a:r>
              <a:rPr lang="en-US" dirty="0"/>
              <a:t>, </a:t>
            </a:r>
            <a:r>
              <a:rPr lang="en-US" b="1" dirty="0"/>
              <a:t>properties</a:t>
            </a:r>
            <a:r>
              <a:rPr lang="en-US" dirty="0"/>
              <a:t>, </a:t>
            </a:r>
            <a:r>
              <a:rPr lang="en-US" dirty="0" smtClean="0"/>
              <a:t>and </a:t>
            </a:r>
            <a:r>
              <a:rPr lang="en-US" b="1" dirty="0" smtClean="0"/>
              <a:t>methods</a:t>
            </a:r>
            <a:r>
              <a:rPr lang="en-US" dirty="0"/>
              <a:t>.</a:t>
            </a:r>
          </a:p>
          <a:p>
            <a:r>
              <a:rPr lang="en-US" dirty="0" smtClean="0"/>
              <a:t>In </a:t>
            </a:r>
            <a:r>
              <a:rPr lang="en-US" b="1" i="1" dirty="0"/>
              <a:t>camel casing</a:t>
            </a:r>
            <a:r>
              <a:rPr lang="en-US" i="1" dirty="0"/>
              <a:t>, </a:t>
            </a:r>
            <a:r>
              <a:rPr lang="en-US" dirty="0"/>
              <a:t>all of the words within an identifier except the first word start </a:t>
            </a:r>
            <a:r>
              <a:rPr lang="en-US" dirty="0" smtClean="0"/>
              <a:t>with capital </a:t>
            </a:r>
            <a:r>
              <a:rPr lang="en-US" dirty="0"/>
              <a:t>letters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Rules for creating identifiers</a:t>
            </a:r>
          </a:p>
          <a:p>
            <a:r>
              <a:rPr lang="en-US" dirty="0" smtClean="0"/>
              <a:t>Identifiers </a:t>
            </a:r>
            <a:r>
              <a:rPr lang="en-US" dirty="0"/>
              <a:t>can only contain </a:t>
            </a:r>
            <a:r>
              <a:rPr lang="en-US" b="1" dirty="0"/>
              <a:t>letters</a:t>
            </a:r>
            <a:r>
              <a:rPr lang="en-US" dirty="0"/>
              <a:t>, </a:t>
            </a:r>
            <a:r>
              <a:rPr lang="en-US" b="1" dirty="0"/>
              <a:t>numbers</a:t>
            </a:r>
            <a:r>
              <a:rPr lang="en-US" dirty="0"/>
              <a:t>, the </a:t>
            </a:r>
            <a:r>
              <a:rPr lang="en-US" b="1" dirty="0"/>
              <a:t>underscore</a:t>
            </a:r>
            <a:r>
              <a:rPr lang="en-US" dirty="0"/>
              <a:t>, and the </a:t>
            </a:r>
            <a:r>
              <a:rPr lang="en-US" b="1" dirty="0"/>
              <a:t>dollar sign</a:t>
            </a:r>
            <a:r>
              <a:rPr lang="en-US" dirty="0"/>
              <a:t>.</a:t>
            </a:r>
          </a:p>
          <a:p>
            <a:r>
              <a:rPr lang="en-US" dirty="0" smtClean="0"/>
              <a:t>Identifiers </a:t>
            </a:r>
            <a:r>
              <a:rPr lang="en-US" b="1" dirty="0"/>
              <a:t>can't</a:t>
            </a:r>
            <a:r>
              <a:rPr lang="en-US" dirty="0"/>
              <a:t> start with a number.</a:t>
            </a:r>
          </a:p>
          <a:p>
            <a:r>
              <a:rPr lang="en-US" dirty="0" smtClean="0"/>
              <a:t>Identifiers </a:t>
            </a:r>
            <a:r>
              <a:rPr lang="en-US" dirty="0"/>
              <a:t>are </a:t>
            </a:r>
            <a:r>
              <a:rPr lang="en-US" b="1" dirty="0"/>
              <a:t>case-sensitive</a:t>
            </a:r>
            <a:r>
              <a:rPr lang="en-US" dirty="0"/>
              <a:t>.</a:t>
            </a:r>
          </a:p>
          <a:p>
            <a:r>
              <a:rPr lang="en-US" dirty="0" smtClean="0"/>
              <a:t>Identifiers </a:t>
            </a:r>
            <a:r>
              <a:rPr lang="en-US" dirty="0"/>
              <a:t>can be </a:t>
            </a:r>
            <a:r>
              <a:rPr lang="en-US" b="1" dirty="0"/>
              <a:t>any length</a:t>
            </a:r>
            <a:r>
              <a:rPr lang="en-US" dirty="0"/>
              <a:t>.</a:t>
            </a:r>
          </a:p>
          <a:p>
            <a:r>
              <a:rPr lang="en-US" dirty="0" smtClean="0"/>
              <a:t>Identifiers </a:t>
            </a:r>
            <a:r>
              <a:rPr lang="en-US" b="1" dirty="0"/>
              <a:t>can't be </a:t>
            </a:r>
            <a:r>
              <a:rPr lang="en-US" dirty="0"/>
              <a:t>the same as </a:t>
            </a:r>
            <a:r>
              <a:rPr lang="en-US" b="1" i="1" dirty="0"/>
              <a:t>reserved words</a:t>
            </a:r>
            <a:r>
              <a:rPr lang="en-US" i="1" dirty="0"/>
              <a:t>.</a:t>
            </a:r>
          </a:p>
          <a:p>
            <a:r>
              <a:rPr lang="en-US" dirty="0" smtClean="0"/>
              <a:t>Avoid </a:t>
            </a:r>
            <a:r>
              <a:rPr lang="en-US" dirty="0"/>
              <a:t>using </a:t>
            </a:r>
            <a:r>
              <a:rPr lang="en-US" b="1" dirty="0"/>
              <a:t>global properties </a:t>
            </a:r>
            <a:r>
              <a:rPr lang="en-US" dirty="0"/>
              <a:t>and </a:t>
            </a:r>
            <a:r>
              <a:rPr lang="en-US" b="1" dirty="0"/>
              <a:t>methods</a:t>
            </a:r>
            <a:r>
              <a:rPr lang="en-US" dirty="0"/>
              <a:t> as identifiers. If you use one of them</a:t>
            </a:r>
            <a:r>
              <a:rPr lang="en-US" dirty="0" smtClean="0"/>
              <a:t>, you </a:t>
            </a:r>
            <a:r>
              <a:rPr lang="en-US" dirty="0"/>
              <a:t>won't be able to use the global property or method with the same name.</a:t>
            </a:r>
          </a:p>
        </p:txBody>
      </p:sp>
    </p:spTree>
    <p:extLst>
      <p:ext uri="{BB962C8B-B14F-4D97-AF65-F5344CB8AC3E}">
        <p14:creationId xmlns:p14="http://schemas.microsoft.com/office/powerpoint/2010/main" val="308964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</a:t>
            </a:r>
            <a:r>
              <a:rPr lang="en-US" dirty="0" smtClean="0"/>
              <a:t>identifiers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4"/>
            <a:ext cx="7886700" cy="4651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Valid identifiers in </a:t>
            </a:r>
            <a:r>
              <a:rPr lang="en-US" b="1" dirty="0" smtClean="0"/>
              <a:t>JavaScript:</a:t>
            </a:r>
          </a:p>
          <a:p>
            <a:pPr marL="400050" lvl="1" indent="0">
              <a:buNone/>
            </a:pPr>
            <a:r>
              <a:rPr lang="en-US" dirty="0"/>
              <a:t>s</a:t>
            </a:r>
            <a:r>
              <a:rPr lang="en-US" dirty="0" smtClean="0"/>
              <a:t>ubtotal</a:t>
            </a:r>
          </a:p>
          <a:p>
            <a:pPr marL="400050" lvl="1" indent="0">
              <a:buNone/>
            </a:pPr>
            <a:r>
              <a:rPr lang="en-US" dirty="0" err="1" smtClean="0"/>
              <a:t>taxRate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/>
              <a:t>i</a:t>
            </a:r>
            <a:r>
              <a:rPr lang="en-US" dirty="0" smtClean="0"/>
              <a:t>ndex_1</a:t>
            </a:r>
          </a:p>
          <a:p>
            <a:pPr marL="400050" lvl="1" indent="0">
              <a:buNone/>
            </a:pPr>
            <a:r>
              <a:rPr lang="en-US" dirty="0" err="1"/>
              <a:t>c</a:t>
            </a:r>
            <a:r>
              <a:rPr lang="en-US" dirty="0" err="1" smtClean="0"/>
              <a:t>alculate_click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$log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Camel casing versus underscore </a:t>
            </a:r>
            <a:r>
              <a:rPr lang="en-US" b="1" dirty="0" smtClean="0"/>
              <a:t>notation:</a:t>
            </a:r>
          </a:p>
          <a:p>
            <a:pPr marL="457200" lvl="1" indent="0">
              <a:buNone/>
            </a:pPr>
            <a:r>
              <a:rPr lang="en-US" dirty="0" err="1" smtClean="0"/>
              <a:t>taxRate</a:t>
            </a:r>
            <a:r>
              <a:rPr lang="en-US" dirty="0" smtClean="0"/>
              <a:t>		</a:t>
            </a:r>
            <a:r>
              <a:rPr lang="en-US" dirty="0" err="1" smtClean="0"/>
              <a:t>tax_rate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calculateClick</a:t>
            </a:r>
            <a:r>
              <a:rPr lang="en-US" dirty="0" smtClean="0"/>
              <a:t>		</a:t>
            </a:r>
            <a:r>
              <a:rPr lang="en-US" dirty="0" err="1" smtClean="0"/>
              <a:t>calculate_click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emailAddress</a:t>
            </a:r>
            <a:r>
              <a:rPr lang="en-US" dirty="0" smtClean="0"/>
              <a:t>		</a:t>
            </a:r>
            <a:r>
              <a:rPr lang="en-US" dirty="0" err="1" smtClean="0"/>
              <a:t>email_address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4"/>
            <a:ext cx="7600949" cy="4575175"/>
          </a:xfrm>
        </p:spPr>
        <p:txBody>
          <a:bodyPr/>
          <a:lstStyle/>
          <a:p>
            <a:r>
              <a:rPr lang="en-US" dirty="0"/>
              <a:t>Use meaningful names for identifiers. That way, your identifiers aren't likely to </a:t>
            </a:r>
            <a:r>
              <a:rPr lang="en-US" dirty="0" smtClean="0"/>
              <a:t>be reserved </a:t>
            </a:r>
            <a:r>
              <a:rPr lang="en-US" dirty="0"/>
              <a:t>words or global properties.</a:t>
            </a:r>
          </a:p>
          <a:p>
            <a:r>
              <a:rPr lang="en-US" b="1" dirty="0" smtClean="0"/>
              <a:t>Be </a:t>
            </a:r>
            <a:r>
              <a:rPr lang="en-US" b="1" dirty="0"/>
              <a:t>consistent: </a:t>
            </a:r>
            <a:r>
              <a:rPr lang="en-US" dirty="0"/>
              <a:t>Either use </a:t>
            </a:r>
            <a:r>
              <a:rPr lang="en-US" b="1" dirty="0"/>
              <a:t>camel casing </a:t>
            </a:r>
            <a:r>
              <a:rPr lang="en-US" dirty="0"/>
              <a:t>(</a:t>
            </a:r>
            <a:r>
              <a:rPr lang="en-US" dirty="0" err="1"/>
              <a:t>taxRate</a:t>
            </a:r>
            <a:r>
              <a:rPr lang="en-US" dirty="0"/>
              <a:t>) or </a:t>
            </a:r>
            <a:r>
              <a:rPr lang="en-US" b="1" dirty="0"/>
              <a:t>underscores </a:t>
            </a:r>
            <a:r>
              <a:rPr lang="en-US" dirty="0"/>
              <a:t>(</a:t>
            </a:r>
            <a:r>
              <a:rPr lang="en-US" dirty="0" err="1"/>
              <a:t>tax_rate</a:t>
            </a:r>
            <a:r>
              <a:rPr lang="en-US" dirty="0"/>
              <a:t>) </a:t>
            </a:r>
            <a:r>
              <a:rPr lang="en-US" dirty="0" smtClean="0"/>
              <a:t>to identify </a:t>
            </a:r>
            <a:r>
              <a:rPr lang="en-US" dirty="0"/>
              <a:t>the words within the variables in your scripts.</a:t>
            </a:r>
          </a:p>
          <a:p>
            <a:r>
              <a:rPr lang="en-US" dirty="0" smtClean="0"/>
              <a:t>If </a:t>
            </a:r>
            <a:r>
              <a:rPr lang="en-US" dirty="0"/>
              <a:t>you're using underscore notation, use </a:t>
            </a:r>
            <a:r>
              <a:rPr lang="en-US" b="1" dirty="0"/>
              <a:t>lowercase</a:t>
            </a:r>
            <a:r>
              <a:rPr lang="en-US" dirty="0"/>
              <a:t> for all letters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Please Note: camel casing is the conventional standard for Node.js developers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663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Reserved Words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76" y="1371600"/>
            <a:ext cx="4859848" cy="503237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72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objects, methods, and </a:t>
            </a: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96413"/>
            <a:ext cx="7620000" cy="2975587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i="1" dirty="0"/>
              <a:t>object </a:t>
            </a:r>
            <a:r>
              <a:rPr lang="en-US" dirty="0"/>
              <a:t>has </a:t>
            </a:r>
            <a:r>
              <a:rPr lang="en-US" b="1" i="1" dirty="0" smtClean="0"/>
              <a:t>methods</a:t>
            </a:r>
            <a:r>
              <a:rPr lang="en-US" i="1" dirty="0" smtClean="0"/>
              <a:t> </a:t>
            </a:r>
            <a:r>
              <a:rPr lang="en-US" dirty="0" smtClean="0"/>
              <a:t>that perform functions </a:t>
            </a:r>
            <a:r>
              <a:rPr lang="en-US" dirty="0"/>
              <a:t>that are related to the object as </a:t>
            </a:r>
            <a:r>
              <a:rPr lang="en-US" dirty="0" smtClean="0"/>
              <a:t>well as </a:t>
            </a:r>
            <a:r>
              <a:rPr lang="en-US" b="1" i="1" dirty="0"/>
              <a:t>properties</a:t>
            </a:r>
            <a:r>
              <a:rPr lang="en-US" i="1" dirty="0"/>
              <a:t> </a:t>
            </a:r>
            <a:r>
              <a:rPr lang="en-US" dirty="0"/>
              <a:t>that represent the data or attributes that are associated </a:t>
            </a:r>
            <a:r>
              <a:rPr lang="en-US" dirty="0" smtClean="0"/>
              <a:t>with the </a:t>
            </a:r>
            <a:r>
              <a:rPr lang="en-US" dirty="0"/>
              <a:t>object.</a:t>
            </a:r>
          </a:p>
          <a:p>
            <a:r>
              <a:rPr lang="en-US" dirty="0" smtClean="0"/>
              <a:t>When </a:t>
            </a:r>
            <a:r>
              <a:rPr lang="en-US" dirty="0"/>
              <a:t>you </a:t>
            </a:r>
            <a:r>
              <a:rPr lang="en-US" b="1" i="1" dirty="0"/>
              <a:t>call</a:t>
            </a:r>
            <a:r>
              <a:rPr lang="en-US" i="1" dirty="0"/>
              <a:t> </a:t>
            </a:r>
            <a:r>
              <a:rPr lang="en-US" dirty="0"/>
              <a:t>a method, you may need to pass one or more </a:t>
            </a:r>
            <a:r>
              <a:rPr lang="en-US" b="1" i="1" dirty="0"/>
              <a:t>parameters</a:t>
            </a:r>
            <a:r>
              <a:rPr lang="en-US" i="1" dirty="0"/>
              <a:t> </a:t>
            </a:r>
            <a:r>
              <a:rPr lang="en-US" dirty="0"/>
              <a:t>to it </a:t>
            </a:r>
            <a:r>
              <a:rPr lang="en-US" dirty="0" smtClean="0"/>
              <a:t>by coding </a:t>
            </a:r>
            <a:r>
              <a:rPr lang="en-US" dirty="0"/>
              <a:t>them within the parentheses after the method name, separated by commas.</a:t>
            </a:r>
          </a:p>
          <a:p>
            <a:r>
              <a:rPr lang="en-US" dirty="0" smtClean="0"/>
              <a:t>The </a:t>
            </a:r>
            <a:r>
              <a:rPr lang="en-US" b="1" i="1" dirty="0"/>
              <a:t>window</a:t>
            </a:r>
            <a:r>
              <a:rPr lang="en-US" i="1" dirty="0"/>
              <a:t> object </a:t>
            </a:r>
            <a:r>
              <a:rPr lang="en-US" dirty="0"/>
              <a:t>is the </a:t>
            </a:r>
            <a:r>
              <a:rPr lang="en-US" b="1" i="1" dirty="0" smtClean="0"/>
              <a:t>global</a:t>
            </a:r>
            <a:r>
              <a:rPr lang="en-US" i="1" dirty="0" smtClean="0"/>
              <a:t> </a:t>
            </a:r>
            <a:r>
              <a:rPr lang="en-US" b="1" i="1" dirty="0" smtClean="0"/>
              <a:t>object</a:t>
            </a:r>
            <a:r>
              <a:rPr lang="en-US" i="1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client-side JavaScript</a:t>
            </a:r>
            <a:r>
              <a:rPr lang="en-US" dirty="0"/>
              <a:t>, and JavaScript lets </a:t>
            </a:r>
            <a:r>
              <a:rPr lang="en-US" dirty="0" smtClean="0"/>
              <a:t>you omit the </a:t>
            </a:r>
            <a:r>
              <a:rPr lang="en-US" dirty="0"/>
              <a:t>object name and </a:t>
            </a:r>
            <a:r>
              <a:rPr lang="en-US" i="1" dirty="0"/>
              <a:t>dot operator </a:t>
            </a:r>
            <a:r>
              <a:rPr lang="en-US" dirty="0"/>
              <a:t>(period) when referring to the window object.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6800" y="4800600"/>
            <a:ext cx="4847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The </a:t>
            </a:r>
            <a:r>
              <a:rPr lang="en-US" sz="2000" b="1" dirty="0" smtClean="0"/>
              <a:t>Syntax </a:t>
            </a:r>
            <a:r>
              <a:rPr lang="en-US" sz="2000" b="1" dirty="0"/>
              <a:t>for calling a method of an object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6800" y="5173623"/>
            <a:ext cx="396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objectName.methodName (parameters)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0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51CA34CE-1C13-40BD-B8CD-FB6FE590FE9D}" vid="{ABE46F36-C7AC-406F-8FD8-F44EEDD6B8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15641</TotalTime>
  <Words>2889</Words>
  <Application>Microsoft Office PowerPoint</Application>
  <PresentationFormat>On-screen Show (4:3)</PresentationFormat>
  <Paragraphs>231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Courier New</vt:lpstr>
      <vt:lpstr>Segoe UI</vt:lpstr>
      <vt:lpstr>Segoe UI Light</vt:lpstr>
      <vt:lpstr>Theme1</vt:lpstr>
      <vt:lpstr>COMP 2068  Advanced Web Programming</vt:lpstr>
      <vt:lpstr>Intro to JavaScript</vt:lpstr>
      <vt:lpstr>How to code JavaScript statements</vt:lpstr>
      <vt:lpstr>How to code JavaScript statements (continued)</vt:lpstr>
      <vt:lpstr>How to create identifiers</vt:lpstr>
      <vt:lpstr>How to create identifiers (continued)</vt:lpstr>
      <vt:lpstr>Naming recommendations</vt:lpstr>
      <vt:lpstr>Reserved Words</vt:lpstr>
      <vt:lpstr>How to use objects, methods, and properties</vt:lpstr>
      <vt:lpstr>Common methods of the window object</vt:lpstr>
      <vt:lpstr>The primitive data types</vt:lpstr>
      <vt:lpstr>The primitive data types (continued)</vt:lpstr>
      <vt:lpstr>How to code numeric expressions</vt:lpstr>
      <vt:lpstr>How to code numeric expressions (continued)</vt:lpstr>
      <vt:lpstr>How to work with numeric variables</vt:lpstr>
      <vt:lpstr>Numeric Variables – Examples</vt:lpstr>
      <vt:lpstr>How to work with string and Boolean variables</vt:lpstr>
      <vt:lpstr>Common Escape Sequences</vt:lpstr>
      <vt:lpstr>How to use the parselnt and parseFloat methods</vt:lpstr>
      <vt:lpstr>How to code conditional expressions</vt:lpstr>
      <vt:lpstr>The === operator</vt:lpstr>
      <vt:lpstr>A == / === Quiz</vt:lpstr>
      <vt:lpstr>A == / === Quiz Answers</vt:lpstr>
      <vt:lpstr>How the logical operators work</vt:lpstr>
      <vt:lpstr>How to code if statements</vt:lpstr>
      <vt:lpstr>How to code while and do-while loops</vt:lpstr>
      <vt:lpstr>How to code for loops</vt:lpstr>
      <vt:lpstr>How to work with objects, functions, and events</vt:lpstr>
      <vt:lpstr>How to use Date and String objects</vt:lpstr>
      <vt:lpstr>Examples of the Date and String objects</vt:lpstr>
      <vt:lpstr>How to create and call an anonymous function</vt:lpstr>
      <vt:lpstr>Function Examples</vt:lpstr>
      <vt:lpstr>How to create and call a named function</vt:lpstr>
      <vt:lpstr>When and how to use local and global variables</vt:lpstr>
      <vt:lpstr>How to work with arrays</vt:lpstr>
      <vt:lpstr>How to create an array and refer to its elements</vt:lpstr>
      <vt:lpstr>How to add and delete array elements</vt:lpstr>
      <vt:lpstr>Array Examples</vt:lpstr>
      <vt:lpstr>How to use for loops to work with arrays</vt:lpstr>
      <vt:lpstr>How to use for-in loops to work with arrays</vt:lpstr>
      <vt:lpstr>How to use the methods of an Array object</vt:lpstr>
      <vt:lpstr>Array method examples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Windows User</dc:creator>
  <cp:lastModifiedBy>Rich Freeman</cp:lastModifiedBy>
  <cp:revision>213</cp:revision>
  <dcterms:created xsi:type="dcterms:W3CDTF">2012-04-15T22:12:48Z</dcterms:created>
  <dcterms:modified xsi:type="dcterms:W3CDTF">2016-09-15T14:01:14Z</dcterms:modified>
</cp:coreProperties>
</file>